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2"/>
  </p:notesMasterIdLst>
  <p:handoutMasterIdLst>
    <p:handoutMasterId r:id="rId13"/>
  </p:handoutMasterIdLst>
  <p:sldIdLst>
    <p:sldId id="455" r:id="rId2"/>
    <p:sldId id="463" r:id="rId3"/>
    <p:sldId id="464" r:id="rId4"/>
    <p:sldId id="471" r:id="rId5"/>
    <p:sldId id="472" r:id="rId6"/>
    <p:sldId id="474" r:id="rId7"/>
    <p:sldId id="473" r:id="rId8"/>
    <p:sldId id="475" r:id="rId9"/>
    <p:sldId id="477" r:id="rId10"/>
    <p:sldId id="263" r:id="rId11"/>
  </p:sldIdLst>
  <p:sldSz cx="12192000" cy="6858000"/>
  <p:notesSz cx="7023100" cy="93091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0BF75E83-95F7-2007-FD8B-4BAEB334E0EB}" name="Brittany Terry" initials="BT" userId="S::rterrb@peba.sc.gov::15e29356-83d4-4e0d-ac9e-5fd40c3f683d" providerId="AD"/>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11/14/2024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11/14/2024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10</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sites/default/files/survivor_noe.pdf" TargetMode="External"/><Relationship Id="rId2" Type="http://schemas.openxmlformats.org/officeDocument/2006/relationships/hyperlink" Target="https://www.peba.sc.gov/sites/default/files/er_checklist_death_employee.pdf"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metlife_advantages.pdf"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peba.sc.gov/monthly-premiums" TargetMode="External"/><Relationship Id="rId2" Type="http://schemas.openxmlformats.org/officeDocument/2006/relationships/slideLayout" Target="../slideLayouts/slideLayout6.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Death</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Disability and Death</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10</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B49149-7B65-9B55-FB73-6D2BED1DC94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8" name="Content Placeholder 7">
            <a:extLst>
              <a:ext uri="{FF2B5EF4-FFF2-40B4-BE49-F238E27FC236}">
                <a16:creationId xmlns:a16="http://schemas.microsoft.com/office/drawing/2014/main" id="{9E24A8D6-BB9B-71AB-B184-6195BEBE58C2}"/>
              </a:ext>
            </a:extLst>
          </p:cNvPr>
          <p:cNvSpPr>
            <a:spLocks noGrp="1"/>
          </p:cNvSpPr>
          <p:nvPr>
            <p:ph sz="half" idx="1"/>
          </p:nvPr>
        </p:nvSpPr>
        <p:spPr>
          <a:xfrm>
            <a:off x="609600" y="1601044"/>
            <a:ext cx="3338945" cy="4690027"/>
          </a:xfrm>
        </p:spPr>
        <p:txBody>
          <a:bodyPr/>
          <a:lstStyle/>
          <a:p>
            <a:r>
              <a:rPr lang="en-US" dirty="0"/>
              <a:t>Death benefits.</a:t>
            </a:r>
          </a:p>
          <a:p>
            <a:r>
              <a:rPr lang="en-US" dirty="0"/>
              <a:t>Life insurance.</a:t>
            </a:r>
          </a:p>
          <a:p>
            <a:r>
              <a:rPr lang="en-US" dirty="0"/>
              <a:t>MetLife Advantages.</a:t>
            </a:r>
          </a:p>
          <a:p>
            <a:r>
              <a:rPr lang="en-US" dirty="0"/>
              <a:t>Supplemental Long Term Disability.</a:t>
            </a:r>
          </a:p>
          <a:p>
            <a:r>
              <a:rPr lang="en-US" dirty="0"/>
              <a:t>Survivor coverage.</a:t>
            </a:r>
          </a:p>
        </p:txBody>
      </p:sp>
      <p:sp>
        <p:nvSpPr>
          <p:cNvPr id="5" name="Title 4">
            <a:extLst>
              <a:ext uri="{FF2B5EF4-FFF2-40B4-BE49-F238E27FC236}">
                <a16:creationId xmlns:a16="http://schemas.microsoft.com/office/drawing/2014/main" id="{32DCD9D2-F2F6-96FD-1655-47E403F7BC02}"/>
              </a:ext>
            </a:extLst>
          </p:cNvPr>
          <p:cNvSpPr>
            <a:spLocks noGrp="1"/>
          </p:cNvSpPr>
          <p:nvPr>
            <p:ph type="title"/>
          </p:nvPr>
        </p:nvSpPr>
        <p:spPr>
          <a:xfrm>
            <a:off x="609599" y="228600"/>
            <a:ext cx="5181601" cy="1049898"/>
          </a:xfrm>
        </p:spPr>
        <p:txBody>
          <a:bodyPr/>
          <a:lstStyle/>
          <a:p>
            <a:r>
              <a:rPr lang="en-US" altLang="en-US" dirty="0"/>
              <a:t>Topics</a:t>
            </a:r>
            <a:endParaRPr lang="en-US" dirty="0"/>
          </a:p>
        </p:txBody>
      </p:sp>
    </p:spTree>
    <p:extLst>
      <p:ext uri="{BB962C8B-B14F-4D97-AF65-F5344CB8AC3E}">
        <p14:creationId xmlns:p14="http://schemas.microsoft.com/office/powerpoint/2010/main" val="343632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4F3D76-A53E-4451-903C-B0158BA56AE3}"/>
              </a:ext>
            </a:extLst>
          </p:cNvPr>
          <p:cNvSpPr>
            <a:spLocks noGrp="1"/>
          </p:cNvSpPr>
          <p:nvPr>
            <p:ph sz="half" idx="1"/>
          </p:nvPr>
        </p:nvSpPr>
        <p:spPr/>
        <p:txBody>
          <a:bodyPr/>
          <a:lstStyle/>
          <a:p>
            <a:r>
              <a:rPr lang="en-US"/>
              <a:t>View the </a:t>
            </a:r>
            <a:r>
              <a:rPr lang="en-US" i="1">
                <a:hlinkClick r:id="rId2"/>
              </a:rPr>
              <a:t>Death of a covered employee</a:t>
            </a:r>
            <a:r>
              <a:rPr lang="en-US" i="1"/>
              <a:t> </a:t>
            </a:r>
            <a:r>
              <a:rPr lang="en-US"/>
              <a:t>life event checklist.</a:t>
            </a:r>
          </a:p>
          <a:p>
            <a:r>
              <a:rPr lang="en-US"/>
              <a:t>Submit termination in EBS.</a:t>
            </a:r>
          </a:p>
          <a:p>
            <a:r>
              <a:rPr lang="en-US"/>
              <a:t>Termination date is day after death for all coverage, except Optional Life. </a:t>
            </a:r>
          </a:p>
          <a:p>
            <a:r>
              <a:rPr lang="en-US"/>
              <a:t>Termination date for Optional Life is date of death.</a:t>
            </a:r>
          </a:p>
          <a:p>
            <a:r>
              <a:rPr lang="en-US"/>
              <a:t>Eligible survivors may continue coverage by completing a </a:t>
            </a:r>
            <a:r>
              <a:rPr lang="en-US" i="1">
                <a:hlinkClick r:id="rId3"/>
              </a:rPr>
              <a:t>Survivor Notice of Election</a:t>
            </a:r>
            <a:r>
              <a:rPr lang="en-US">
                <a:solidFill>
                  <a:srgbClr val="FF0000"/>
                </a:solidFill>
              </a:rPr>
              <a:t> </a:t>
            </a:r>
            <a:r>
              <a:rPr lang="en-US"/>
              <a:t>form</a:t>
            </a:r>
            <a:r>
              <a:rPr lang="en-US">
                <a:solidFill>
                  <a:srgbClr val="FF0000"/>
                </a:solidFill>
              </a:rPr>
              <a:t> </a:t>
            </a:r>
            <a:r>
              <a:rPr lang="en-US"/>
              <a:t>within 31 days of date of death.</a:t>
            </a:r>
          </a:p>
          <a:p>
            <a:endParaRPr lang="en-US" dirty="0"/>
          </a:p>
        </p:txBody>
      </p:sp>
      <p:sp>
        <p:nvSpPr>
          <p:cNvPr id="2" name="Title 1">
            <a:extLst>
              <a:ext uri="{FF2B5EF4-FFF2-40B4-BE49-F238E27FC236}">
                <a16:creationId xmlns:a16="http://schemas.microsoft.com/office/drawing/2014/main" id="{2B107132-8E95-43E9-A514-7B3B4FFAA2EB}"/>
              </a:ext>
            </a:extLst>
          </p:cNvPr>
          <p:cNvSpPr>
            <a:spLocks noGrp="1"/>
          </p:cNvSpPr>
          <p:nvPr>
            <p:ph type="title"/>
          </p:nvPr>
        </p:nvSpPr>
        <p:spPr/>
        <p:txBody>
          <a:bodyPr/>
          <a:lstStyle/>
          <a:p>
            <a:r>
              <a:rPr lang="en-US"/>
              <a:t>How to administer death benefits</a:t>
            </a:r>
            <a:endParaRPr lang="en-US" dirty="0"/>
          </a:p>
        </p:txBody>
      </p:sp>
      <p:sp>
        <p:nvSpPr>
          <p:cNvPr id="4" name="Slide Number Placeholder 3">
            <a:extLst>
              <a:ext uri="{FF2B5EF4-FFF2-40B4-BE49-F238E27FC236}">
                <a16:creationId xmlns:a16="http://schemas.microsoft.com/office/drawing/2014/main" id="{507C9B33-6449-4F66-B8F3-CE7694CB18D0}"/>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161507510"/>
      </p:ext>
    </p:extLst>
  </p:cSld>
  <p:clrMapOvr>
    <a:masterClrMapping/>
  </p:clrMapOvr>
  <mc:AlternateContent xmlns:mc="http://schemas.openxmlformats.org/markup-compatibility/2006" xmlns:p14="http://schemas.microsoft.com/office/powerpoint/2010/main">
    <mc:Choice Requires="p14">
      <p:transition spd="slow" p14:dur="2000" advTm="42151"/>
    </mc:Choice>
    <mc:Fallback xmlns="">
      <p:transition spd="slow" advTm="4215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34E84-896F-4841-BDD8-B3D34AC83EF0}"/>
              </a:ext>
            </a:extLst>
          </p:cNvPr>
          <p:cNvSpPr>
            <a:spLocks noGrp="1"/>
          </p:cNvSpPr>
          <p:nvPr>
            <p:ph type="title"/>
          </p:nvPr>
        </p:nvSpPr>
        <p:spPr>
          <a:xfrm>
            <a:off x="609600" y="228599"/>
            <a:ext cx="9598430" cy="1724899"/>
          </a:xfrm>
        </p:spPr>
        <p:txBody>
          <a:bodyPr/>
          <a:lstStyle/>
          <a:p>
            <a:r>
              <a:rPr lang="en-US" dirty="0"/>
              <a:t>Life insurance</a:t>
            </a:r>
          </a:p>
        </p:txBody>
      </p:sp>
      <p:sp>
        <p:nvSpPr>
          <p:cNvPr id="3" name="Content Placeholder 2">
            <a:extLst>
              <a:ext uri="{FF2B5EF4-FFF2-40B4-BE49-F238E27FC236}">
                <a16:creationId xmlns:a16="http://schemas.microsoft.com/office/drawing/2014/main" id="{121B626E-EAD0-4F49-AF18-600DD015B205}"/>
              </a:ext>
            </a:extLst>
          </p:cNvPr>
          <p:cNvSpPr>
            <a:spLocks noGrp="1"/>
          </p:cNvSpPr>
          <p:nvPr>
            <p:ph idx="1"/>
          </p:nvPr>
        </p:nvSpPr>
        <p:spPr>
          <a:xfrm>
            <a:off x="609600" y="2510455"/>
            <a:ext cx="10972800" cy="3790590"/>
          </a:xfrm>
        </p:spPr>
        <p:txBody>
          <a:bodyPr>
            <a:normAutofit/>
          </a:bodyPr>
          <a:lstStyle/>
          <a:p>
            <a:r>
              <a:rPr lang="en-US" altLang="en-US" dirty="0"/>
              <a:t>Enter the date of death in EBS.</a:t>
            </a:r>
          </a:p>
          <a:p>
            <a:pPr lvl="1"/>
            <a:r>
              <a:rPr lang="en-US" altLang="en-US" dirty="0"/>
              <a:t>See the Claims and appeals chapter of the </a:t>
            </a:r>
            <a:r>
              <a:rPr lang="en-US" altLang="en-US" i="1" dirty="0">
                <a:hlinkClick r:id="rId2"/>
              </a:rPr>
              <a:t>Benefits Administrator Manual</a:t>
            </a:r>
            <a:r>
              <a:rPr lang="en-US" altLang="en-US" dirty="0"/>
              <a:t>. </a:t>
            </a:r>
          </a:p>
          <a:p>
            <a:r>
              <a:rPr lang="en-US" altLang="en-US" dirty="0"/>
              <a:t>PEBA sends daily file to MetLife to report death that includes applicable information.</a:t>
            </a:r>
          </a:p>
          <a:p>
            <a:r>
              <a:rPr lang="en-US" altLang="en-US" dirty="0"/>
              <a:t>PEBA will contact the beneficiary.</a:t>
            </a:r>
          </a:p>
          <a:p>
            <a:r>
              <a:rPr lang="en-US" dirty="0"/>
              <a:t>MetLife will pay Accidental Death and Dismemberment benefits, when applicable.</a:t>
            </a:r>
          </a:p>
          <a:p>
            <a:pPr lvl="1"/>
            <a:r>
              <a:rPr lang="en-US" altLang="en-US" dirty="0"/>
              <a:t>Benefit amount based on percentage of the amount of life insurance coverage elected. </a:t>
            </a:r>
          </a:p>
          <a:p>
            <a:pPr lvl="1"/>
            <a:r>
              <a:rPr lang="en-US" altLang="en-US" dirty="0"/>
              <a:t>Percentage determined by type of loss.</a:t>
            </a:r>
          </a:p>
          <a:p>
            <a:r>
              <a:rPr lang="en-US" altLang="en-US" dirty="0"/>
              <a:t>Dependent Life coverage ends on the subscriber’s date of death. </a:t>
            </a:r>
          </a:p>
          <a:p>
            <a:endParaRPr lang="en-US" altLang="en-US" dirty="0"/>
          </a:p>
          <a:p>
            <a:endParaRPr lang="en-US" dirty="0"/>
          </a:p>
        </p:txBody>
      </p:sp>
      <p:sp>
        <p:nvSpPr>
          <p:cNvPr id="4" name="Slide Number Placeholder 3">
            <a:extLst>
              <a:ext uri="{FF2B5EF4-FFF2-40B4-BE49-F238E27FC236}">
                <a16:creationId xmlns:a16="http://schemas.microsoft.com/office/drawing/2014/main" id="{E2896112-0CA1-4B60-B824-52B1C6E0E9A7}"/>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788867019"/>
      </p:ext>
    </p:extLst>
  </p:cSld>
  <p:clrMapOvr>
    <a:masterClrMapping/>
  </p:clrMapOvr>
  <mc:AlternateContent xmlns:mc="http://schemas.openxmlformats.org/markup-compatibility/2006" xmlns:p14="http://schemas.microsoft.com/office/powerpoint/2010/main">
    <mc:Choice Requires="p14">
      <p:transition spd="slow" p14:dur="2000" advTm="25715"/>
    </mc:Choice>
    <mc:Fallback xmlns="">
      <p:transition spd="slow" advTm="2571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BB7A985-1A73-4F09-9D18-1259F4F7F63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4862431E-3FAC-4D1B-BF65-56364C9F22BE}"/>
              </a:ext>
            </a:extLst>
          </p:cNvPr>
          <p:cNvSpPr>
            <a:spLocks noGrp="1"/>
          </p:cNvSpPr>
          <p:nvPr>
            <p:ph sz="half" idx="1"/>
          </p:nvPr>
        </p:nvSpPr>
        <p:spPr>
          <a:xfrm>
            <a:off x="609600" y="1611018"/>
            <a:ext cx="10972798" cy="4690026"/>
          </a:xfrm>
        </p:spPr>
        <p:txBody>
          <a:bodyPr>
            <a:normAutofit/>
          </a:bodyPr>
          <a:lstStyle/>
          <a:p>
            <a:r>
              <a:rPr lang="en-US" dirty="0"/>
              <a:t>Available to employees with Optional Life insurance.</a:t>
            </a:r>
          </a:p>
          <a:p>
            <a:r>
              <a:rPr lang="en-US" dirty="0"/>
              <a:t>Will Preparation.</a:t>
            </a:r>
          </a:p>
          <a:p>
            <a:r>
              <a:rPr lang="en-US" dirty="0"/>
              <a:t>Estate Resolution Services.</a:t>
            </a:r>
          </a:p>
          <a:p>
            <a:r>
              <a:rPr lang="en-US" dirty="0"/>
              <a:t>Digital Estate Planning.</a:t>
            </a:r>
          </a:p>
          <a:p>
            <a:r>
              <a:rPr lang="en-US" dirty="0"/>
              <a:t>Funeral Discounts and Planning Services.</a:t>
            </a:r>
          </a:p>
          <a:p>
            <a:r>
              <a:rPr lang="en-US" dirty="0"/>
              <a:t>Grief Counseling.</a:t>
            </a:r>
          </a:p>
          <a:p>
            <a:r>
              <a:rPr lang="en-US" dirty="0"/>
              <a:t>Total Control Account.</a:t>
            </a:r>
          </a:p>
          <a:p>
            <a:r>
              <a:rPr lang="en-US" dirty="0"/>
              <a:t>Transition Solutions.</a:t>
            </a:r>
          </a:p>
          <a:p>
            <a:r>
              <a:rPr lang="en-US" dirty="0"/>
              <a:t>Delivering the Promise.</a:t>
            </a:r>
          </a:p>
          <a:p>
            <a:r>
              <a:rPr lang="en-US" dirty="0"/>
              <a:t>Share </a:t>
            </a:r>
            <a:r>
              <a:rPr lang="en-US" i="1" dirty="0">
                <a:hlinkClick r:id="rId2"/>
              </a:rPr>
              <a:t>MetLife Advantages: No-cost Services When You Need Them Most</a:t>
            </a:r>
            <a:r>
              <a:rPr lang="en-US" i="1" dirty="0"/>
              <a:t> </a:t>
            </a:r>
            <a:r>
              <a:rPr lang="en-US" dirty="0"/>
              <a:t>flyer. </a:t>
            </a:r>
          </a:p>
          <a:p>
            <a:endParaRPr lang="en-US" dirty="0"/>
          </a:p>
        </p:txBody>
      </p:sp>
      <p:sp>
        <p:nvSpPr>
          <p:cNvPr id="2" name="Title 1">
            <a:extLst>
              <a:ext uri="{FF2B5EF4-FFF2-40B4-BE49-F238E27FC236}">
                <a16:creationId xmlns:a16="http://schemas.microsoft.com/office/drawing/2014/main" id="{98352B40-AC30-4ADA-86FC-4641DE39A7A6}"/>
              </a:ext>
            </a:extLst>
          </p:cNvPr>
          <p:cNvSpPr>
            <a:spLocks noGrp="1"/>
          </p:cNvSpPr>
          <p:nvPr>
            <p:ph type="title"/>
          </p:nvPr>
        </p:nvSpPr>
        <p:spPr>
          <a:xfrm>
            <a:off x="609599" y="228600"/>
            <a:ext cx="10972799" cy="1049898"/>
          </a:xfrm>
        </p:spPr>
        <p:txBody>
          <a:bodyPr/>
          <a:lstStyle/>
          <a:p>
            <a:r>
              <a:rPr lang="en-US" dirty="0"/>
              <a:t>MetLife Advantages</a:t>
            </a:r>
          </a:p>
        </p:txBody>
      </p:sp>
    </p:spTree>
    <p:extLst>
      <p:ext uri="{BB962C8B-B14F-4D97-AF65-F5344CB8AC3E}">
        <p14:creationId xmlns:p14="http://schemas.microsoft.com/office/powerpoint/2010/main" val="3927175013"/>
      </p:ext>
    </p:extLst>
  </p:cSld>
  <p:clrMapOvr>
    <a:masterClrMapping/>
  </p:clrMapOvr>
  <mc:AlternateContent xmlns:mc="http://schemas.openxmlformats.org/markup-compatibility/2006" xmlns:p14="http://schemas.microsoft.com/office/powerpoint/2010/main">
    <mc:Choice Requires="p14">
      <p:transition spd="slow" p14:dur="2000" advTm="41713"/>
    </mc:Choice>
    <mc:Fallback xmlns="">
      <p:transition spd="slow" advTm="4171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0C92C32-ADFE-4898-93A9-0E7C2233FCA6}"/>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3" name="Content Placeholder 2">
            <a:extLst>
              <a:ext uri="{FF2B5EF4-FFF2-40B4-BE49-F238E27FC236}">
                <a16:creationId xmlns:a16="http://schemas.microsoft.com/office/drawing/2014/main" id="{F69EDB97-EDB5-4A7C-A0F4-B75638A00DFC}"/>
              </a:ext>
            </a:extLst>
          </p:cNvPr>
          <p:cNvSpPr>
            <a:spLocks noGrp="1"/>
          </p:cNvSpPr>
          <p:nvPr>
            <p:ph sz="half" idx="1"/>
          </p:nvPr>
        </p:nvSpPr>
        <p:spPr/>
        <p:txBody>
          <a:bodyPr/>
          <a:lstStyle/>
          <a:p>
            <a:r>
              <a:rPr lang="en-US" dirty="0"/>
              <a:t>If member dies while SLTD benefits are payable, The Standard will pay any remaining unpaid benefit to eligible survivor. </a:t>
            </a:r>
          </a:p>
          <a:p>
            <a:r>
              <a:rPr lang="en-US" dirty="0"/>
              <a:t>Benefit equal to three months of SLTD benefit, not reduced by deductible income. </a:t>
            </a:r>
          </a:p>
          <a:p>
            <a:pPr lvl="1"/>
            <a:r>
              <a:rPr lang="en-US" dirty="0"/>
              <a:t>Not available if benefits and claim have reached maximum.</a:t>
            </a:r>
          </a:p>
          <a:p>
            <a:pPr lvl="1"/>
            <a:r>
              <a:rPr lang="en-US" dirty="0"/>
              <a:t>Not available if approved for or receiving lifetime security benefit. </a:t>
            </a:r>
          </a:p>
          <a:p>
            <a:endParaRPr lang="en-US" dirty="0"/>
          </a:p>
        </p:txBody>
      </p:sp>
      <p:sp>
        <p:nvSpPr>
          <p:cNvPr id="2" name="Title 1">
            <a:extLst>
              <a:ext uri="{FF2B5EF4-FFF2-40B4-BE49-F238E27FC236}">
                <a16:creationId xmlns:a16="http://schemas.microsoft.com/office/drawing/2014/main" id="{A803C10E-D5FA-45AD-80D9-4B91128BB130}"/>
              </a:ext>
            </a:extLst>
          </p:cNvPr>
          <p:cNvSpPr>
            <a:spLocks noGrp="1"/>
          </p:cNvSpPr>
          <p:nvPr>
            <p:ph type="title"/>
          </p:nvPr>
        </p:nvSpPr>
        <p:spPr/>
        <p:txBody>
          <a:bodyPr/>
          <a:lstStyle/>
          <a:p>
            <a:r>
              <a:rPr lang="en-US" dirty="0"/>
              <a:t>Supplemental Long Term Disability</a:t>
            </a:r>
          </a:p>
        </p:txBody>
      </p:sp>
    </p:spTree>
    <p:extLst>
      <p:ext uri="{BB962C8B-B14F-4D97-AF65-F5344CB8AC3E}">
        <p14:creationId xmlns:p14="http://schemas.microsoft.com/office/powerpoint/2010/main" val="3082110331"/>
      </p:ext>
    </p:extLst>
  </p:cSld>
  <p:clrMapOvr>
    <a:masterClrMapping/>
  </p:clrMapOvr>
  <mc:AlternateContent xmlns:mc="http://schemas.openxmlformats.org/markup-compatibility/2006" xmlns:p14="http://schemas.microsoft.com/office/powerpoint/2010/main">
    <mc:Choice Requires="p14">
      <p:transition spd="slow" p14:dur="2000" advTm="40497"/>
    </mc:Choice>
    <mc:Fallback xmlns="">
      <p:transition spd="slow" advTm="4049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CC775-B6E0-419A-9C4A-B8EE71C23E02}"/>
              </a:ext>
            </a:extLst>
          </p:cNvPr>
          <p:cNvSpPr>
            <a:spLocks noGrp="1"/>
          </p:cNvSpPr>
          <p:nvPr>
            <p:ph type="title"/>
          </p:nvPr>
        </p:nvSpPr>
        <p:spPr>
          <a:xfrm>
            <a:off x="609600" y="228599"/>
            <a:ext cx="9598430" cy="1724899"/>
          </a:xfrm>
        </p:spPr>
        <p:txBody>
          <a:bodyPr/>
          <a:lstStyle/>
          <a:p>
            <a:r>
              <a:rPr lang="en-US"/>
              <a:t>Survivor coverage and enrollment</a:t>
            </a:r>
            <a:endParaRPr lang="en-US" dirty="0"/>
          </a:p>
        </p:txBody>
      </p:sp>
      <p:sp>
        <p:nvSpPr>
          <p:cNvPr id="4" name="Slide Number Placeholder 3">
            <a:extLst>
              <a:ext uri="{FF2B5EF4-FFF2-40B4-BE49-F238E27FC236}">
                <a16:creationId xmlns:a16="http://schemas.microsoft.com/office/drawing/2014/main" id="{AAE9B265-3387-4D3B-8A39-CBAF4426666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
        <p:nvSpPr>
          <p:cNvPr id="5" name="Content Placeholder 4">
            <a:extLst>
              <a:ext uri="{FF2B5EF4-FFF2-40B4-BE49-F238E27FC236}">
                <a16:creationId xmlns:a16="http://schemas.microsoft.com/office/drawing/2014/main" id="{6E4E6BC3-C434-2AB1-164C-926E97CADDD3}"/>
              </a:ext>
            </a:extLst>
          </p:cNvPr>
          <p:cNvSpPr>
            <a:spLocks noGrp="1"/>
          </p:cNvSpPr>
          <p:nvPr>
            <p:ph sz="half" idx="13"/>
          </p:nvPr>
        </p:nvSpPr>
        <p:spPr>
          <a:xfrm>
            <a:off x="609600" y="2500481"/>
            <a:ext cx="5181600" cy="3790590"/>
          </a:xfrm>
        </p:spPr>
        <p:txBody>
          <a:bodyPr/>
          <a:lstStyle/>
          <a:p>
            <a:pPr marL="0" indent="0">
              <a:buNone/>
            </a:pPr>
            <a:r>
              <a:rPr lang="en-US" altLang="en-US" sz="2400" b="1">
                <a:latin typeface="Times New Roman" panose="02020603050405020304" pitchFamily="18" charset="0"/>
                <a:cs typeface="Times New Roman" panose="02020603050405020304" pitchFamily="18" charset="0"/>
              </a:rPr>
              <a:t>Coverage</a:t>
            </a:r>
          </a:p>
          <a:p>
            <a:r>
              <a:rPr lang="en-US" altLang="en-US"/>
              <a:t>Ends when:</a:t>
            </a:r>
          </a:p>
          <a:p>
            <a:pPr lvl="1"/>
            <a:r>
              <a:rPr lang="en-US" altLang="en-US"/>
              <a:t>Surviving spouse or child drops all PEBA-sponsored coverage.</a:t>
            </a:r>
          </a:p>
          <a:p>
            <a:pPr lvl="1"/>
            <a:r>
              <a:rPr lang="en-US" altLang="en-US"/>
              <a:t>Surviving spouse remarries or fails to pay premium.</a:t>
            </a:r>
          </a:p>
          <a:p>
            <a:pPr lvl="1"/>
            <a:r>
              <a:rPr lang="en-US" altLang="en-US"/>
              <a:t>Surviving child is no longer eligible as a dependent or fails to pay premium.</a:t>
            </a:r>
          </a:p>
          <a:p>
            <a:r>
              <a:rPr lang="en-US"/>
              <a:t>Survivor may be eligible for COBRA continuation of coverage if a dependent with health, dental or vision coverage.</a:t>
            </a:r>
          </a:p>
          <a:p>
            <a:endParaRPr lang="en-US" dirty="0"/>
          </a:p>
        </p:txBody>
      </p:sp>
      <p:sp>
        <p:nvSpPr>
          <p:cNvPr id="3" name="Content Placeholder 2">
            <a:extLst>
              <a:ext uri="{FF2B5EF4-FFF2-40B4-BE49-F238E27FC236}">
                <a16:creationId xmlns:a16="http://schemas.microsoft.com/office/drawing/2014/main" id="{7822158E-F005-4862-9CF6-FB1E55A1423B}"/>
              </a:ext>
            </a:extLst>
          </p:cNvPr>
          <p:cNvSpPr>
            <a:spLocks noGrp="1"/>
          </p:cNvSpPr>
          <p:nvPr>
            <p:ph sz="half" idx="2"/>
          </p:nvPr>
        </p:nvSpPr>
        <p:spPr>
          <a:xfrm>
            <a:off x="6400800" y="2508542"/>
            <a:ext cx="5181600" cy="3782530"/>
          </a:xfrm>
        </p:spPr>
        <p:txBody>
          <a:bodyPr>
            <a:normAutofit lnSpcReduction="10000"/>
          </a:bodyPr>
          <a:lstStyle/>
          <a:p>
            <a:pPr marL="0" indent="0">
              <a:buNone/>
            </a:pPr>
            <a:r>
              <a:rPr lang="en-US" altLang="en-US" sz="2400" b="1" dirty="0">
                <a:latin typeface="Times New Roman" panose="02020603050405020304" pitchFamily="18" charset="0"/>
                <a:cs typeface="Times New Roman" panose="02020603050405020304" pitchFamily="18" charset="0"/>
              </a:rPr>
              <a:t>Enrollment</a:t>
            </a:r>
          </a:p>
          <a:p>
            <a:r>
              <a:rPr lang="en-US" altLang="en-US" dirty="0"/>
              <a:t>PEBA assists with enrollment of survivors of active employees and retirees of:</a:t>
            </a:r>
          </a:p>
          <a:p>
            <a:pPr lvl="1"/>
            <a:r>
              <a:rPr lang="en-US" altLang="en-US" dirty="0"/>
              <a:t>State agencies;</a:t>
            </a:r>
          </a:p>
          <a:p>
            <a:pPr lvl="1"/>
            <a:r>
              <a:rPr lang="en-US" altLang="en-US" dirty="0"/>
              <a:t>Public higher education institutions;</a:t>
            </a:r>
          </a:p>
          <a:p>
            <a:pPr lvl="1"/>
            <a:r>
              <a:rPr lang="en-US" altLang="en-US" dirty="0"/>
              <a:t>Public school districts; and</a:t>
            </a:r>
          </a:p>
          <a:p>
            <a:pPr lvl="1"/>
            <a:r>
              <a:rPr lang="en-US" altLang="en-US" dirty="0"/>
              <a:t>Charter schools that participate in both insurance and retirement.</a:t>
            </a:r>
          </a:p>
          <a:p>
            <a:r>
              <a:rPr lang="en-US" altLang="en-US" dirty="0"/>
              <a:t>Optional employers and charter schools that participate in insurance only</a:t>
            </a:r>
            <a:r>
              <a:rPr lang="en-US" altLang="en-US" dirty="0">
                <a:solidFill>
                  <a:srgbClr val="FF0000"/>
                </a:solidFill>
              </a:rPr>
              <a:t> </a:t>
            </a:r>
            <a:r>
              <a:rPr lang="en-US" altLang="en-US" dirty="0"/>
              <a:t>assist with enrollment of survivors of their active employees and retirees.</a:t>
            </a:r>
          </a:p>
          <a:p>
            <a:endParaRPr lang="en-US" dirty="0"/>
          </a:p>
        </p:txBody>
      </p:sp>
    </p:spTree>
    <p:extLst>
      <p:ext uri="{BB962C8B-B14F-4D97-AF65-F5344CB8AC3E}">
        <p14:creationId xmlns:p14="http://schemas.microsoft.com/office/powerpoint/2010/main" val="1126767950"/>
      </p:ext>
    </p:extLst>
  </p:cSld>
  <p:clrMapOvr>
    <a:masterClrMapping/>
  </p:clrMapOvr>
  <mc:AlternateContent xmlns:mc="http://schemas.openxmlformats.org/markup-compatibility/2006" xmlns:p14="http://schemas.microsoft.com/office/powerpoint/2010/main">
    <mc:Choice Requires="p14">
      <p:transition spd="slow" p14:dur="2000" advTm="38164"/>
    </mc:Choice>
    <mc:Fallback xmlns="">
      <p:transition spd="slow" advTm="3816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1807A-1A36-4A92-BF04-F9E628295478}"/>
              </a:ext>
            </a:extLst>
          </p:cNvPr>
          <p:cNvSpPr>
            <a:spLocks noGrp="1"/>
          </p:cNvSpPr>
          <p:nvPr>
            <p:ph type="title"/>
          </p:nvPr>
        </p:nvSpPr>
        <p:spPr/>
        <p:txBody>
          <a:bodyPr/>
          <a:lstStyle/>
          <a:p>
            <a:r>
              <a:rPr lang="en-US"/>
              <a:t>Survivor premiums</a:t>
            </a:r>
            <a:endParaRPr lang="en-US" dirty="0"/>
          </a:p>
        </p:txBody>
      </p:sp>
      <p:sp>
        <p:nvSpPr>
          <p:cNvPr id="4" name="Slide Number Placeholder 3">
            <a:extLst>
              <a:ext uri="{FF2B5EF4-FFF2-40B4-BE49-F238E27FC236}">
                <a16:creationId xmlns:a16="http://schemas.microsoft.com/office/drawing/2014/main" id="{B828A6D1-DDDF-46F4-9D0C-5134DEECC5BF}"/>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5" name="Content Placeholder 4">
            <a:extLst>
              <a:ext uri="{FF2B5EF4-FFF2-40B4-BE49-F238E27FC236}">
                <a16:creationId xmlns:a16="http://schemas.microsoft.com/office/drawing/2014/main" id="{7809BA5C-8CB0-4C28-6197-3E601F8FD58B}"/>
              </a:ext>
            </a:extLst>
          </p:cNvPr>
          <p:cNvSpPr>
            <a:spLocks noGrp="1"/>
          </p:cNvSpPr>
          <p:nvPr>
            <p:ph sz="half" idx="13"/>
          </p:nvPr>
        </p:nvSpPr>
        <p:spPr/>
        <p:txBody>
          <a:bodyPr>
            <a:normAutofit/>
          </a:bodyPr>
          <a:lstStyle/>
          <a:p>
            <a:r>
              <a:rPr lang="en-US" altLang="en-US" dirty="0"/>
              <a:t>Survivors of active employees, funded and partially funded</a:t>
            </a:r>
            <a:r>
              <a:rPr lang="en-US" altLang="en-US" baseline="30000" dirty="0"/>
              <a:t>1</a:t>
            </a:r>
            <a:r>
              <a:rPr lang="en-US" altLang="en-US" dirty="0"/>
              <a:t> retirees receive a 12-month waiver of health premiums.</a:t>
            </a:r>
          </a:p>
          <a:p>
            <a:pPr lvl="1"/>
            <a:r>
              <a:rPr lang="en-US" altLang="en-US" dirty="0"/>
              <a:t>After the waiver, survivors pay the full non-funded survivor premium.</a:t>
            </a:r>
            <a:r>
              <a:rPr lang="en-US" altLang="en-US" baseline="30000" dirty="0"/>
              <a:t>2</a:t>
            </a:r>
          </a:p>
          <a:p>
            <a:r>
              <a:rPr lang="en-US" altLang="en-US" dirty="0"/>
              <a:t>Survivors of non-funded retirees pay full cost of premiums from date of retiree’s death.</a:t>
            </a:r>
          </a:p>
        </p:txBody>
      </p:sp>
      <p:sp>
        <p:nvSpPr>
          <p:cNvPr id="3" name="Content Placeholder 2">
            <a:extLst>
              <a:ext uri="{FF2B5EF4-FFF2-40B4-BE49-F238E27FC236}">
                <a16:creationId xmlns:a16="http://schemas.microsoft.com/office/drawing/2014/main" id="{F15288D8-7E22-446C-AD12-4554B86E728E}"/>
              </a:ext>
            </a:extLst>
          </p:cNvPr>
          <p:cNvSpPr>
            <a:spLocks noGrp="1"/>
          </p:cNvSpPr>
          <p:nvPr>
            <p:ph sz="half" idx="2"/>
          </p:nvPr>
        </p:nvSpPr>
        <p:spPr/>
        <p:txBody>
          <a:bodyPr>
            <a:normAutofit/>
          </a:bodyPr>
          <a:lstStyle/>
          <a:p>
            <a:r>
              <a:rPr lang="en-US" altLang="en-US" dirty="0"/>
              <a:t>Survivors pay full cost of dental and vision premiums from date of employee’s</a:t>
            </a:r>
            <a:r>
              <a:rPr lang="en-US" altLang="en-US" dirty="0">
                <a:solidFill>
                  <a:srgbClr val="FF0000"/>
                </a:solidFill>
              </a:rPr>
              <a:t> </a:t>
            </a:r>
            <a:r>
              <a:rPr lang="en-US" altLang="en-US" dirty="0"/>
              <a:t>or</a:t>
            </a:r>
            <a:r>
              <a:rPr lang="en-US" altLang="en-US" dirty="0">
                <a:solidFill>
                  <a:srgbClr val="FF0000"/>
                </a:solidFill>
              </a:rPr>
              <a:t> </a:t>
            </a:r>
            <a:r>
              <a:rPr lang="en-US" altLang="en-US" dirty="0"/>
              <a:t>retiree’s death.</a:t>
            </a:r>
          </a:p>
          <a:p>
            <a:r>
              <a:rPr lang="en-US" altLang="en-US" dirty="0"/>
              <a:t>Survivors of optional employer active employees and retirees must contact employer for premiums.</a:t>
            </a:r>
          </a:p>
          <a:p>
            <a:pPr lvl="1"/>
            <a:r>
              <a:rPr lang="en-US" altLang="en-US" dirty="0"/>
              <a:t>$3 monthly administrative fee for survivors enrolled in health and/or dental. Optional employers may charge fee to the survivor. </a:t>
            </a:r>
          </a:p>
          <a:p>
            <a:r>
              <a:rPr lang="en-US" altLang="en-US" dirty="0"/>
              <a:t>View monthly premiums at </a:t>
            </a:r>
            <a:r>
              <a:rPr lang="en-US" altLang="en-US" dirty="0">
                <a:hlinkClick r:id="rId3"/>
              </a:rPr>
              <a:t>peba.sc.gov/monthly-premiums</a:t>
            </a:r>
            <a:r>
              <a:rPr lang="en-US" altLang="en-US" dirty="0"/>
              <a:t>.</a:t>
            </a:r>
          </a:p>
        </p:txBody>
      </p:sp>
      <p:sp>
        <p:nvSpPr>
          <p:cNvPr id="7" name="Text Box 4">
            <a:extLst>
              <a:ext uri="{FF2B5EF4-FFF2-40B4-BE49-F238E27FC236}">
                <a16:creationId xmlns:a16="http://schemas.microsoft.com/office/drawing/2014/main" id="{9B756586-324C-4B2B-BA5C-2C258807A8D5}"/>
              </a:ext>
            </a:extLst>
          </p:cNvPr>
          <p:cNvSpPr txBox="1">
            <a:spLocks noChangeArrowheads="1"/>
          </p:cNvSpPr>
          <p:nvPr>
            <p:custDataLst>
              <p:tags r:id="rId1"/>
            </p:custDataLst>
          </p:nvPr>
        </p:nvSpPr>
        <p:spPr bwMode="auto">
          <a:xfrm>
            <a:off x="609601" y="5737073"/>
            <a:ext cx="5181600" cy="553998"/>
          </a:xfrm>
          <a:prstGeom prst="rect">
            <a:avLst/>
          </a:prstGeom>
          <a:noFill/>
          <a:ln w="9525">
            <a:noFill/>
            <a:miter lim="800000"/>
            <a:headEnd/>
            <a:tailEnd/>
          </a:ln>
        </p:spPr>
        <p:txBody>
          <a:bodyPr wrap="square">
            <a:spAutoFit/>
          </a:bodyPr>
          <a:lstStyle/>
          <a:p>
            <a:pPr>
              <a:defRPr/>
            </a:pPr>
            <a:r>
              <a:rPr lang="en-US" altLang="en-US" sz="1000" kern="0" baseline="30000" dirty="0">
                <a:solidFill>
                  <a:schemeClr val="tx2"/>
                </a:solidFill>
              </a:rPr>
              <a:t>1</a:t>
            </a:r>
            <a:r>
              <a:rPr lang="en-US" sz="1000" dirty="0">
                <a:solidFill>
                  <a:schemeClr val="tx2"/>
                </a:solidFill>
              </a:rPr>
              <a:t>Survivors of partially funded retirees pay half the employer share during the waiver year. </a:t>
            </a:r>
          </a:p>
          <a:p>
            <a:pPr>
              <a:defRPr/>
            </a:pPr>
            <a:r>
              <a:rPr lang="en-US" altLang="en-US" sz="1000" kern="0" baseline="30000" dirty="0">
                <a:solidFill>
                  <a:schemeClr val="tx2"/>
                </a:solidFill>
              </a:rPr>
              <a:t>2</a:t>
            </a:r>
            <a:r>
              <a:rPr lang="en-US" sz="1000" dirty="0">
                <a:solidFill>
                  <a:schemeClr val="tx2"/>
                </a:solidFill>
              </a:rPr>
              <a:t>Survivors of an active employee who was killed in the line of duty pay the funded survivor premium after the waiver ends.</a:t>
            </a:r>
            <a:endParaRPr lang="en-US" altLang="en-US" sz="1000" kern="0" dirty="0">
              <a:solidFill>
                <a:schemeClr val="tx2"/>
              </a:solidFill>
            </a:endParaRPr>
          </a:p>
        </p:txBody>
      </p:sp>
    </p:spTree>
    <p:extLst>
      <p:ext uri="{BB962C8B-B14F-4D97-AF65-F5344CB8AC3E}">
        <p14:creationId xmlns:p14="http://schemas.microsoft.com/office/powerpoint/2010/main" val="2811085594"/>
      </p:ext>
    </p:extLst>
  </p:cSld>
  <p:clrMapOvr>
    <a:masterClrMapping/>
  </p:clrMapOvr>
  <mc:AlternateContent xmlns:mc="http://schemas.openxmlformats.org/markup-compatibility/2006" xmlns:p14="http://schemas.microsoft.com/office/powerpoint/2010/main">
    <mc:Choice Requires="p14">
      <p:transition spd="slow" p14:dur="2000" advTm="81171"/>
    </mc:Choice>
    <mc:Fallback xmlns="">
      <p:transition spd="slow" advTm="81171"/>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2&quot;/&gt;&lt;/TableIndex&gt;&lt;/ShapeTextInfo&gt;"/>
  <p:tag name="HTML_SHAPEINFO" val="&lt;ThreeDShapeInfo&gt;&lt;uuid val=&quot;{72EBB6D6-F854-4296-B7DF-ED00EA43865F}&quot;/&gt;&lt;isInvalidForFieldText val=&quot;0&quot;/&gt;&lt;Image&gt;&lt;filename val=&quot;C:\Users\rscald\AppData\Local\Temp\CP17684170892406Session\CPTrustFolder17684170892421\PPTImport17684171035750\data\asimages\{72EBB6D6-F854-4296-B7DF-ED00EA43865F}_15.png&quot;/&gt;&lt;left val=&quot;44&quot;/&gt;&lt;top val=&quot;672&quot;/&gt;&lt;width val=&quot;876&quot;/&gt;&lt;height val=&quot;4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23425</TotalTime>
  <Words>650</Words>
  <Application>Microsoft Office PowerPoint</Application>
  <PresentationFormat>Widescreen</PresentationFormat>
  <Paragraphs>82</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Tw Cen MT Condensed</vt:lpstr>
      <vt:lpstr>2_Office Theme</vt:lpstr>
      <vt:lpstr>Death</vt:lpstr>
      <vt:lpstr>Important information</vt:lpstr>
      <vt:lpstr>Topics</vt:lpstr>
      <vt:lpstr>How to administer death benefits</vt:lpstr>
      <vt:lpstr>Life insurance</vt:lpstr>
      <vt:lpstr>MetLife Advantages</vt:lpstr>
      <vt:lpstr>Supplemental Long Term Disability</vt:lpstr>
      <vt:lpstr>Survivor coverage and enrollment</vt:lpstr>
      <vt:lpstr>Survivor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521</cp:revision>
  <cp:lastPrinted>2020-01-10T14:41:31Z</cp:lastPrinted>
  <dcterms:created xsi:type="dcterms:W3CDTF">2019-11-01T12:34:11Z</dcterms:created>
  <dcterms:modified xsi:type="dcterms:W3CDTF">2024-11-14T15:35:34Z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