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31"/>
  </p:notesMasterIdLst>
  <p:handoutMasterIdLst>
    <p:handoutMasterId r:id="rId32"/>
  </p:handoutMasterIdLst>
  <p:sldIdLst>
    <p:sldId id="455" r:id="rId2"/>
    <p:sldId id="463" r:id="rId3"/>
    <p:sldId id="464" r:id="rId4"/>
    <p:sldId id="461" r:id="rId5"/>
    <p:sldId id="462" r:id="rId6"/>
    <p:sldId id="465" r:id="rId7"/>
    <p:sldId id="447" r:id="rId8"/>
    <p:sldId id="470" r:id="rId9"/>
    <p:sldId id="410" r:id="rId10"/>
    <p:sldId id="409" r:id="rId11"/>
    <p:sldId id="471" r:id="rId12"/>
    <p:sldId id="405" r:id="rId13"/>
    <p:sldId id="406" r:id="rId14"/>
    <p:sldId id="411" r:id="rId15"/>
    <p:sldId id="412" r:id="rId16"/>
    <p:sldId id="472" r:id="rId17"/>
    <p:sldId id="416" r:id="rId18"/>
    <p:sldId id="473" r:id="rId19"/>
    <p:sldId id="474" r:id="rId20"/>
    <p:sldId id="475" r:id="rId21"/>
    <p:sldId id="467" r:id="rId22"/>
    <p:sldId id="468" r:id="rId23"/>
    <p:sldId id="469" r:id="rId24"/>
    <p:sldId id="456" r:id="rId25"/>
    <p:sldId id="452" r:id="rId26"/>
    <p:sldId id="453" r:id="rId27"/>
    <p:sldId id="476" r:id="rId28"/>
    <p:sldId id="477" r:id="rId29"/>
    <p:sldId id="263" r:id="rId30"/>
  </p:sldIdLst>
  <p:sldSz cx="12192000" cy="6858000"/>
  <p:notesSz cx="7023100" cy="93091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8/10/relationships/authors" Targe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11/20/2024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11/20/2024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1378856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11</a:t>
            </a:fld>
            <a:endParaRPr lang="en-US"/>
          </a:p>
        </p:txBody>
      </p:sp>
    </p:spTree>
    <p:extLst>
      <p:ext uri="{BB962C8B-B14F-4D97-AF65-F5344CB8AC3E}">
        <p14:creationId xmlns:p14="http://schemas.microsoft.com/office/powerpoint/2010/main" val="176284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29</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peba.sc.gov/sites/default/files/medicare_handbook.pdf"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s://peba.sc.gov/sites/default/files/medicare_handbook.pdf"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s://peba.sc.gov/sites/default/files/2025_ibg.pdf" TargetMode="Externa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peba.sc.gov/publications" TargetMode="External"/><Relationship Id="rId2" Type="http://schemas.openxmlformats.org/officeDocument/2006/relationships/hyperlink" Target="https://peba.sc.gov/forms" TargetMode="External"/><Relationship Id="rId1" Type="http://schemas.openxmlformats.org/officeDocument/2006/relationships/slideLayout" Target="../slideLayouts/slideLayout4.xml"/><Relationship Id="rId5" Type="http://schemas.openxmlformats.org/officeDocument/2006/relationships/hyperlink" Target="https://peba.sc.gov/sites/default/files/retiree_noe.pdf" TargetMode="External"/><Relationship Id="rId4" Type="http://schemas.openxmlformats.org/officeDocument/2006/relationships/hyperlink" Target="https://peba.sc.gov/sites/default/files/medicare_handbook.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peba.sc.gov/sites/default/files/tobacco_use.pdf" TargetMode="External"/><Relationship Id="rId2" Type="http://schemas.openxmlformats.org/officeDocument/2006/relationships/hyperlink" Target="https://peba.sc.gov/sites/default/files/retiree_noe.pdf"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27.xml.rels><?xml version="1.0" encoding="UTF-8" standalone="yes"?>
<Relationships xmlns="http://schemas.openxmlformats.org/package/2006/relationships"><Relationship Id="rId3" Type="http://schemas.openxmlformats.org/officeDocument/2006/relationships/hyperlink" Target="https://peba.sc.gov/sites/default/files/2025_ibg.pdf" TargetMode="External"/><Relationship Id="rId2" Type="http://schemas.openxmlformats.org/officeDocument/2006/relationships/hyperlink" Target="https://peba.sc.gov/sites/default/files/returning_to_work_ins.pdf" TargetMode="Externa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hyperlink" Target="https://peba.sc.gov/sites/default/files/medicare_handbook.pdf" TargetMode="Externa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hyperlink" Target="http://www.peba.sc.gov/forms"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peba.sc.gov/sites/default/files/employment_verification.pdf"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Retirement</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Disability and Death</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72F07-87DC-47A8-824F-7640FAE5E259}"/>
              </a:ext>
            </a:extLst>
          </p:cNvPr>
          <p:cNvSpPr>
            <a:spLocks noGrp="1"/>
          </p:cNvSpPr>
          <p:nvPr>
            <p:ph type="title"/>
          </p:nvPr>
        </p:nvSpPr>
        <p:spPr/>
        <p:txBody>
          <a:bodyPr/>
          <a:lstStyle/>
          <a:p>
            <a:r>
              <a:rPr lang="en-US"/>
              <a:t>Becoming Medicare-eligible before age 65</a:t>
            </a:r>
            <a:endParaRPr lang="en-US" dirty="0"/>
          </a:p>
        </p:txBody>
      </p:sp>
      <p:sp>
        <p:nvSpPr>
          <p:cNvPr id="4" name="Slide Number Placeholder 3">
            <a:extLst>
              <a:ext uri="{FF2B5EF4-FFF2-40B4-BE49-F238E27FC236}">
                <a16:creationId xmlns:a16="http://schemas.microsoft.com/office/drawing/2014/main" id="{CF50EB0D-93D8-4CCF-AF91-991A67DFB32B}"/>
              </a:ext>
            </a:extLst>
          </p:cNvPr>
          <p:cNvSpPr>
            <a:spLocks noGrp="1"/>
          </p:cNvSpPr>
          <p:nvPr>
            <p:ph type="sldNum" sz="quarter" idx="12"/>
          </p:nvPr>
        </p:nvSpPr>
        <p:spPr/>
        <p:txBody>
          <a:bodyPr/>
          <a:lstStyle/>
          <a:p>
            <a:fld id="{28024367-D536-4F59-B2ED-0E7825EDA9AF}" type="slidenum">
              <a:rPr lang="en-US" smtClean="0"/>
              <a:pPr/>
              <a:t>10</a:t>
            </a:fld>
            <a:endParaRPr lang="en-US" dirty="0"/>
          </a:p>
        </p:txBody>
      </p:sp>
      <p:sp>
        <p:nvSpPr>
          <p:cNvPr id="3" name="Content Placeholder 2">
            <a:extLst>
              <a:ext uri="{FF2B5EF4-FFF2-40B4-BE49-F238E27FC236}">
                <a16:creationId xmlns:a16="http://schemas.microsoft.com/office/drawing/2014/main" id="{41F99329-8253-2F90-8049-125C44AD668C}"/>
              </a:ext>
            </a:extLst>
          </p:cNvPr>
          <p:cNvSpPr>
            <a:spLocks noGrp="1"/>
          </p:cNvSpPr>
          <p:nvPr>
            <p:ph sz="half" idx="13"/>
          </p:nvPr>
        </p:nvSpPr>
        <p:spPr>
          <a:xfrm>
            <a:off x="609600" y="2500481"/>
            <a:ext cx="5181600" cy="3790590"/>
          </a:xfrm>
        </p:spPr>
        <p:txBody>
          <a:bodyPr/>
          <a:lstStyle/>
          <a:p>
            <a:r>
              <a:rPr lang="en-US" dirty="0"/>
              <a:t>Subscribers must notify PEBA and provide a copy of Medicare card.</a:t>
            </a:r>
          </a:p>
          <a:p>
            <a:r>
              <a:rPr lang="en-US" dirty="0"/>
              <a:t>Subscribers can change health plans within 31 days of Medicare Part A eligibility.</a:t>
            </a:r>
          </a:p>
        </p:txBody>
      </p:sp>
      <p:pic>
        <p:nvPicPr>
          <p:cNvPr id="6" name="Content Placeholder 5">
            <a:extLst>
              <a:ext uri="{FF2B5EF4-FFF2-40B4-BE49-F238E27FC236}">
                <a16:creationId xmlns:a16="http://schemas.microsoft.com/office/drawing/2014/main" id="{89E65694-B85B-497A-BDFD-C7C762826D80}"/>
              </a:ext>
            </a:extLst>
          </p:cNvPr>
          <p:cNvPicPr>
            <a:picLocks noGrp="1" noChangeAspect="1"/>
          </p:cNvPicPr>
          <p:nvPr>
            <p:ph sz="half" idx="2"/>
          </p:nvPr>
        </p:nvPicPr>
        <p:blipFill>
          <a:blip r:embed="rId2"/>
          <a:stretch>
            <a:fillRect/>
          </a:stretch>
        </p:blipFill>
        <p:spPr>
          <a:xfrm>
            <a:off x="7443354" y="2500481"/>
            <a:ext cx="3096491" cy="1949335"/>
          </a:xfrm>
          <a:prstGeom prst="rect">
            <a:avLst/>
          </a:prstGeom>
          <a:ln>
            <a:solidFill>
              <a:schemeClr val="bg2"/>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61271551"/>
      </p:ext>
    </p:extLst>
  </p:cSld>
  <p:clrMapOvr>
    <a:masterClrMapping/>
  </p:clrMapOvr>
  <mc:AlternateContent xmlns:mc="http://schemas.openxmlformats.org/markup-compatibility/2006" xmlns:p14="http://schemas.microsoft.com/office/powerpoint/2010/main">
    <mc:Choice Requires="p14">
      <p:transition spd="slow" p14:dur="2000" advTm="15200"/>
    </mc:Choice>
    <mc:Fallback xmlns="">
      <p:transition spd="slow" advTm="152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3F307EC0-89F5-191D-5C12-B04B8D07B276}"/>
              </a:ext>
            </a:extLst>
          </p:cNvPr>
          <p:cNvSpPr>
            <a:spLocks noGrp="1"/>
          </p:cNvSpPr>
          <p:nvPr>
            <p:ph sz="half" idx="2"/>
          </p:nvPr>
        </p:nvSpPr>
        <p:spPr>
          <a:xfrm>
            <a:off x="6400800" y="1611018"/>
            <a:ext cx="5181600" cy="4680054"/>
          </a:xfrm>
        </p:spPr>
        <p:txBody>
          <a:bodyPr/>
          <a:lstStyle/>
          <a:p>
            <a:r>
              <a:rPr lang="en-US" dirty="0"/>
              <a:t>See </a:t>
            </a:r>
            <a:r>
              <a:rPr lang="en-US" i="1" dirty="0">
                <a:hlinkClick r:id="rId3"/>
              </a:rPr>
              <a:t>Insurance Coverage for the Medicare-eligible Member</a:t>
            </a:r>
            <a:r>
              <a:rPr lang="en-US" i="1" dirty="0"/>
              <a:t> </a:t>
            </a:r>
            <a:r>
              <a:rPr lang="en-US" dirty="0"/>
              <a:t>handbook for detailed information.</a:t>
            </a:r>
          </a:p>
          <a:p>
            <a:r>
              <a:rPr lang="en-US" dirty="0"/>
              <a:t>If enrolled in the TRICARE Supplement Plan, can cancel or switch health coverage once reaching Medicare Part A eligibility.</a:t>
            </a:r>
          </a:p>
          <a:p>
            <a:pPr lvl="1"/>
            <a:r>
              <a:rPr lang="en-US" dirty="0"/>
              <a:t>TRICARE becomes TRICARE for Life, a Medicare supplement.</a:t>
            </a:r>
          </a:p>
          <a:p>
            <a:endParaRPr lang="en-US" dirty="0"/>
          </a:p>
        </p:txBody>
      </p:sp>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11</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a:xfrm>
            <a:off x="609599" y="228600"/>
            <a:ext cx="10972799" cy="1049898"/>
          </a:xfrm>
        </p:spPr>
        <p:txBody>
          <a:bodyPr/>
          <a:lstStyle/>
          <a:p>
            <a:r>
              <a:rPr lang="en-US" dirty="0"/>
              <a:t>Medicare-eligible health plan choices in retirement</a:t>
            </a:r>
          </a:p>
        </p:txBody>
      </p:sp>
      <p:sp>
        <p:nvSpPr>
          <p:cNvPr id="6" name="TextBox 5">
            <a:extLst>
              <a:ext uri="{FF2B5EF4-FFF2-40B4-BE49-F238E27FC236}">
                <a16:creationId xmlns:a16="http://schemas.microsoft.com/office/drawing/2014/main" id="{9E20614C-3C24-18C6-B1E8-4D4758B6CAA8}"/>
              </a:ext>
            </a:extLst>
          </p:cNvPr>
          <p:cNvSpPr txBox="1"/>
          <p:nvPr/>
        </p:nvSpPr>
        <p:spPr>
          <a:xfrm>
            <a:off x="609599" y="2109462"/>
            <a:ext cx="3931920" cy="400110"/>
          </a:xfrm>
          <a:prstGeom prst="rect">
            <a:avLst/>
          </a:prstGeom>
          <a:noFill/>
        </p:spPr>
        <p:txBody>
          <a:bodyPr wrap="square">
            <a:spAutoFit/>
          </a:bodyPr>
          <a:lstStyle/>
          <a:p>
            <a:pPr marL="0" lvl="0">
              <a:buNone/>
            </a:pPr>
            <a:r>
              <a:rPr lang="en-US" sz="2000" dirty="0">
                <a:solidFill>
                  <a:schemeClr val="tx2"/>
                </a:solidFill>
              </a:rPr>
              <a:t>Includes prescription benefits.</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609599" y="2082794"/>
            <a:ext cx="39319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FCA7235-E71B-2B36-A27E-67E02EF1CB61}"/>
              </a:ext>
            </a:extLst>
          </p:cNvPr>
          <p:cNvSpPr txBox="1"/>
          <p:nvPr/>
        </p:nvSpPr>
        <p:spPr>
          <a:xfrm>
            <a:off x="609599" y="3171696"/>
            <a:ext cx="3931920" cy="400110"/>
          </a:xfrm>
          <a:prstGeom prst="rect">
            <a:avLst/>
          </a:prstGeom>
          <a:noFill/>
        </p:spPr>
        <p:txBody>
          <a:bodyPr wrap="square">
            <a:spAutoFit/>
          </a:bodyPr>
          <a:lstStyle/>
          <a:p>
            <a:pPr marL="0" lvl="0">
              <a:buNone/>
            </a:pPr>
            <a:r>
              <a:rPr lang="en-US" sz="2000" dirty="0">
                <a:solidFill>
                  <a:schemeClr val="tx2"/>
                </a:solidFill>
              </a:rPr>
              <a:t>Includes prescription benefits.</a:t>
            </a:r>
          </a:p>
        </p:txBody>
      </p:sp>
      <p:cxnSp>
        <p:nvCxnSpPr>
          <p:cNvPr id="10" name="Straight Connector 9">
            <a:extLst>
              <a:ext uri="{FF2B5EF4-FFF2-40B4-BE49-F238E27FC236}">
                <a16:creationId xmlns:a16="http://schemas.microsoft.com/office/drawing/2014/main" id="{F78E84C6-86A9-C868-8C4A-4CC992A7029E}"/>
              </a:ext>
            </a:extLst>
          </p:cNvPr>
          <p:cNvCxnSpPr>
            <a:cxnSpLocks/>
          </p:cNvCxnSpPr>
          <p:nvPr/>
        </p:nvCxnSpPr>
        <p:spPr>
          <a:xfrm>
            <a:off x="609600" y="3177916"/>
            <a:ext cx="39319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12BF6A0-80CE-C801-894F-E7847A79CD67}"/>
              </a:ext>
            </a:extLst>
          </p:cNvPr>
          <p:cNvSpPr txBox="1"/>
          <p:nvPr/>
        </p:nvSpPr>
        <p:spPr>
          <a:xfrm>
            <a:off x="609599" y="1614909"/>
            <a:ext cx="4023360" cy="830997"/>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Medicare Supplemental Plan</a:t>
            </a:r>
          </a:p>
        </p:txBody>
      </p:sp>
      <p:sp>
        <p:nvSpPr>
          <p:cNvPr id="29" name="TextBox 28">
            <a:extLst>
              <a:ext uri="{FF2B5EF4-FFF2-40B4-BE49-F238E27FC236}">
                <a16:creationId xmlns:a16="http://schemas.microsoft.com/office/drawing/2014/main" id="{6AC104E3-3829-0312-B5E9-B042BFDBC0FD}"/>
              </a:ext>
            </a:extLst>
          </p:cNvPr>
          <p:cNvSpPr txBox="1"/>
          <p:nvPr/>
        </p:nvSpPr>
        <p:spPr>
          <a:xfrm>
            <a:off x="609599" y="2710031"/>
            <a:ext cx="39319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Carve-out Plan</a:t>
            </a:r>
          </a:p>
        </p:txBody>
      </p:sp>
    </p:spTree>
    <p:extLst>
      <p:ext uri="{BB962C8B-B14F-4D97-AF65-F5344CB8AC3E}">
        <p14:creationId xmlns:p14="http://schemas.microsoft.com/office/powerpoint/2010/main" val="4191947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F3A76-9121-4ABA-9F25-B7FCB9E381CC}"/>
              </a:ext>
            </a:extLst>
          </p:cNvPr>
          <p:cNvSpPr>
            <a:spLocks noGrp="1"/>
          </p:cNvSpPr>
          <p:nvPr>
            <p:ph type="title"/>
          </p:nvPr>
        </p:nvSpPr>
        <p:spPr/>
        <p:txBody>
          <a:bodyPr/>
          <a:lstStyle/>
          <a:p>
            <a:r>
              <a:rPr lang="en-US" dirty="0"/>
              <a:t>2025 Medicare Supplemental Plan benefits</a:t>
            </a:r>
          </a:p>
        </p:txBody>
      </p:sp>
      <p:sp>
        <p:nvSpPr>
          <p:cNvPr id="3" name="Content Placeholder 2">
            <a:extLst>
              <a:ext uri="{FF2B5EF4-FFF2-40B4-BE49-F238E27FC236}">
                <a16:creationId xmlns:a16="http://schemas.microsoft.com/office/drawing/2014/main" id="{4DD56034-746A-450B-BAFA-8E37B29463FD}"/>
              </a:ext>
            </a:extLst>
          </p:cNvPr>
          <p:cNvSpPr>
            <a:spLocks noGrp="1"/>
          </p:cNvSpPr>
          <p:nvPr>
            <p:ph idx="1"/>
          </p:nvPr>
        </p:nvSpPr>
        <p:spPr/>
        <p:txBody>
          <a:bodyPr/>
          <a:lstStyle/>
          <a:p>
            <a:r>
              <a:rPr lang="en-US" dirty="0"/>
              <a:t>Pays Medicare Part A deductible ($1,676).</a:t>
            </a:r>
            <a:r>
              <a:rPr lang="en-US" baseline="30000" dirty="0"/>
              <a:t>1</a:t>
            </a:r>
          </a:p>
          <a:p>
            <a:r>
              <a:rPr lang="en-US" dirty="0"/>
              <a:t>Pays Medicare Part B deductible ($257).</a:t>
            </a:r>
            <a:r>
              <a:rPr lang="en-US" baseline="30000" dirty="0"/>
              <a:t>1</a:t>
            </a:r>
            <a:endParaRPr lang="en-US" dirty="0"/>
          </a:p>
          <a:p>
            <a:r>
              <a:rPr lang="en-US" dirty="0"/>
              <a:t>Pays Medicare coinsurance, up to 100% of Medicare-approved charges.</a:t>
            </a:r>
          </a:p>
          <a:p>
            <a:r>
              <a:rPr lang="en-US" dirty="0"/>
              <a:t>Offers no coverage outside the U.S.</a:t>
            </a:r>
          </a:p>
          <a:p>
            <a:r>
              <a:rPr lang="en-US" dirty="0"/>
              <a:t>Includes prescription drug benefit.</a:t>
            </a:r>
          </a:p>
          <a:p>
            <a:r>
              <a:rPr lang="en-US" dirty="0"/>
              <a:t>Claims for non-Medicare subscribers are processed under the Standard Plan.</a:t>
            </a:r>
          </a:p>
          <a:p>
            <a:endParaRPr lang="en-US" dirty="0"/>
          </a:p>
        </p:txBody>
      </p:sp>
      <p:sp>
        <p:nvSpPr>
          <p:cNvPr id="4" name="Slide Number Placeholder 3">
            <a:extLst>
              <a:ext uri="{FF2B5EF4-FFF2-40B4-BE49-F238E27FC236}">
                <a16:creationId xmlns:a16="http://schemas.microsoft.com/office/drawing/2014/main" id="{A5FCAC90-68E7-4113-A1CE-92E1D41C293F}"/>
              </a:ext>
            </a:extLst>
          </p:cNvPr>
          <p:cNvSpPr>
            <a:spLocks noGrp="1"/>
          </p:cNvSpPr>
          <p:nvPr>
            <p:ph type="sldNum" sz="quarter" idx="12"/>
          </p:nvPr>
        </p:nvSpPr>
        <p:spPr/>
        <p:txBody>
          <a:bodyPr/>
          <a:lstStyle/>
          <a:p>
            <a:fld id="{28024367-D536-4F59-B2ED-0E7825EDA9AF}" type="slidenum">
              <a:rPr lang="en-US" smtClean="0"/>
              <a:pPr/>
              <a:t>12</a:t>
            </a:fld>
            <a:endParaRPr lang="en-US" dirty="0"/>
          </a:p>
        </p:txBody>
      </p:sp>
      <p:sp>
        <p:nvSpPr>
          <p:cNvPr id="5" name="TextBox 4">
            <a:extLst>
              <a:ext uri="{FF2B5EF4-FFF2-40B4-BE49-F238E27FC236}">
                <a16:creationId xmlns:a16="http://schemas.microsoft.com/office/drawing/2014/main" id="{33F02C43-0025-4C01-894D-E2F0D4A19563}"/>
              </a:ext>
            </a:extLst>
          </p:cNvPr>
          <p:cNvSpPr txBox="1">
            <a:spLocks noChangeArrowheads="1"/>
          </p:cNvSpPr>
          <p:nvPr/>
        </p:nvSpPr>
        <p:spPr bwMode="auto">
          <a:xfrm>
            <a:off x="609600" y="6054982"/>
            <a:ext cx="822959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000" baseline="30000" dirty="0">
                <a:solidFill>
                  <a:schemeClr val="tx2"/>
                </a:solidFill>
              </a:rPr>
              <a:t>1</a:t>
            </a:r>
            <a:r>
              <a:rPr lang="en-US" altLang="en-US" sz="1000" dirty="0">
                <a:solidFill>
                  <a:schemeClr val="tx2"/>
                </a:solidFill>
              </a:rPr>
              <a:t>Medicare deductibles are subject to change.</a:t>
            </a:r>
          </a:p>
        </p:txBody>
      </p:sp>
    </p:spTree>
    <p:extLst>
      <p:ext uri="{BB962C8B-B14F-4D97-AF65-F5344CB8AC3E}">
        <p14:creationId xmlns:p14="http://schemas.microsoft.com/office/powerpoint/2010/main" val="699233600"/>
      </p:ext>
    </p:extLst>
  </p:cSld>
  <p:clrMapOvr>
    <a:masterClrMapping/>
  </p:clrMapOvr>
  <mc:AlternateContent xmlns:mc="http://schemas.openxmlformats.org/markup-compatibility/2006" xmlns:p14="http://schemas.microsoft.com/office/powerpoint/2010/main">
    <mc:Choice Requires="p14">
      <p:transition spd="slow" p14:dur="2000" advTm="43977"/>
    </mc:Choice>
    <mc:Fallback xmlns="">
      <p:transition spd="slow" advTm="43977"/>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A5B7B-1712-4A9C-82C8-07173F218C60}"/>
              </a:ext>
            </a:extLst>
          </p:cNvPr>
          <p:cNvSpPr>
            <a:spLocks noGrp="1"/>
          </p:cNvSpPr>
          <p:nvPr>
            <p:ph type="title"/>
          </p:nvPr>
        </p:nvSpPr>
        <p:spPr/>
        <p:txBody>
          <a:bodyPr>
            <a:normAutofit/>
          </a:bodyPr>
          <a:lstStyle/>
          <a:p>
            <a:r>
              <a:rPr lang="en-US"/>
              <a:t>Automatic enrollment in the Medicare Supplemental Plan</a:t>
            </a:r>
            <a:endParaRPr lang="en-US" dirty="0"/>
          </a:p>
        </p:txBody>
      </p:sp>
      <p:sp>
        <p:nvSpPr>
          <p:cNvPr id="3" name="Content Placeholder 2">
            <a:extLst>
              <a:ext uri="{FF2B5EF4-FFF2-40B4-BE49-F238E27FC236}">
                <a16:creationId xmlns:a16="http://schemas.microsoft.com/office/drawing/2014/main" id="{A22CB4AA-38F2-4688-A979-00C45C38AE22}"/>
              </a:ext>
            </a:extLst>
          </p:cNvPr>
          <p:cNvSpPr>
            <a:spLocks noGrp="1"/>
          </p:cNvSpPr>
          <p:nvPr>
            <p:ph idx="1"/>
          </p:nvPr>
        </p:nvSpPr>
        <p:spPr/>
        <p:txBody>
          <a:bodyPr/>
          <a:lstStyle/>
          <a:p>
            <a:r>
              <a:rPr lang="en-US" dirty="0"/>
              <a:t>Automatic enrollment for retirees and dependents who reach age 65 and participate in the State Health Plan, regardless of whether the retiree opts out.</a:t>
            </a:r>
          </a:p>
          <a:p>
            <a:r>
              <a:rPr lang="en-US" dirty="0"/>
              <a:t>PEBA sends a notification to subscriber three months before 65</a:t>
            </a:r>
            <a:r>
              <a:rPr lang="en-US" baseline="30000" dirty="0"/>
              <a:t>th</a:t>
            </a:r>
            <a:r>
              <a:rPr lang="en-US" dirty="0"/>
              <a:t> birthday. </a:t>
            </a:r>
          </a:p>
          <a:p>
            <a:r>
              <a:rPr lang="en-US" dirty="0"/>
              <a:t>Can choose to opt out of the Medicare Supplemental Plan and be covered under the Carve-out Plan. </a:t>
            </a:r>
          </a:p>
          <a:p>
            <a:r>
              <a:rPr lang="en-US" dirty="0"/>
              <a:t>Medicare will be primary whether the retiree opts out, provided they did not return to work in an insurance-eligible position on active coverage.</a:t>
            </a:r>
          </a:p>
          <a:p>
            <a:pPr lvl="1"/>
            <a:r>
              <a:rPr lang="en-US" dirty="0"/>
              <a:t>If subscribers enroll in the Carve-out Plan in retirement, Medicare will still pay first toward their expenses.</a:t>
            </a:r>
          </a:p>
        </p:txBody>
      </p:sp>
      <p:sp>
        <p:nvSpPr>
          <p:cNvPr id="4" name="Slide Number Placeholder 3">
            <a:extLst>
              <a:ext uri="{FF2B5EF4-FFF2-40B4-BE49-F238E27FC236}">
                <a16:creationId xmlns:a16="http://schemas.microsoft.com/office/drawing/2014/main" id="{66CF6081-FAD6-4957-8206-A51C53FC2DBE}"/>
              </a:ext>
            </a:extLst>
          </p:cNvPr>
          <p:cNvSpPr>
            <a:spLocks noGrp="1"/>
          </p:cNvSpPr>
          <p:nvPr>
            <p:ph type="sldNum" sz="quarter" idx="12"/>
          </p:nvPr>
        </p:nvSpPr>
        <p:spPr/>
        <p:txBody>
          <a:bodyPr/>
          <a:lstStyle/>
          <a:p>
            <a:fld id="{28024367-D536-4F59-B2ED-0E7825EDA9AF}" type="slidenum">
              <a:rPr lang="en-US" smtClean="0"/>
              <a:pPr/>
              <a:t>13</a:t>
            </a:fld>
            <a:endParaRPr lang="en-US" dirty="0"/>
          </a:p>
        </p:txBody>
      </p:sp>
    </p:spTree>
    <p:extLst>
      <p:ext uri="{BB962C8B-B14F-4D97-AF65-F5344CB8AC3E}">
        <p14:creationId xmlns:p14="http://schemas.microsoft.com/office/powerpoint/2010/main" val="4167149306"/>
      </p:ext>
    </p:extLst>
  </p:cSld>
  <p:clrMapOvr>
    <a:masterClrMapping/>
  </p:clrMapOvr>
  <mc:AlternateContent xmlns:mc="http://schemas.openxmlformats.org/markup-compatibility/2006" xmlns:p14="http://schemas.microsoft.com/office/powerpoint/2010/main">
    <mc:Choice Requires="p14">
      <p:transition spd="slow" p14:dur="2000" advTm="34615"/>
    </mc:Choice>
    <mc:Fallback xmlns="">
      <p:transition spd="slow" advTm="34615"/>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5">
            <a:extLst>
              <a:ext uri="{FF2B5EF4-FFF2-40B4-BE49-F238E27FC236}">
                <a16:creationId xmlns:a16="http://schemas.microsoft.com/office/drawing/2014/main" id="{D38BAEC4-E3AE-4165-9C10-A655AF3E2613}"/>
              </a:ext>
            </a:extLst>
          </p:cNvPr>
          <p:cNvGraphicFramePr>
            <a:graphicFrameLocks noGrp="1"/>
          </p:cNvGraphicFramePr>
          <p:nvPr>
            <p:ph sz="half" idx="1"/>
            <p:extLst>
              <p:ext uri="{D42A27DB-BD31-4B8C-83A1-F6EECF244321}">
                <p14:modId xmlns:p14="http://schemas.microsoft.com/office/powerpoint/2010/main" val="3513093454"/>
              </p:ext>
            </p:extLst>
          </p:nvPr>
        </p:nvGraphicFramePr>
        <p:xfrm>
          <a:off x="609600" y="1601788"/>
          <a:ext cx="5181599" cy="2590800"/>
        </p:xfrm>
        <a:graphic>
          <a:graphicData uri="http://schemas.openxmlformats.org/drawingml/2006/table">
            <a:tbl>
              <a:tblPr firstRow="1" bandRow="1">
                <a:tableStyleId>{5940675A-B579-460E-94D1-54222C63F5DA}</a:tableStyleId>
              </a:tblPr>
              <a:tblGrid>
                <a:gridCol w="3988070">
                  <a:extLst>
                    <a:ext uri="{9D8B030D-6E8A-4147-A177-3AD203B41FA5}">
                      <a16:colId xmlns:a16="http://schemas.microsoft.com/office/drawing/2014/main" val="20000"/>
                    </a:ext>
                  </a:extLst>
                </a:gridCol>
                <a:gridCol w="1193529">
                  <a:extLst>
                    <a:ext uri="{9D8B030D-6E8A-4147-A177-3AD203B41FA5}">
                      <a16:colId xmlns:a16="http://schemas.microsoft.com/office/drawing/2014/main" val="20001"/>
                    </a:ext>
                  </a:extLst>
                </a:gridCol>
              </a:tblGrid>
              <a:tr h="0">
                <a:tc gridSpan="2">
                  <a:txBody>
                    <a:bodyPr/>
                    <a:lstStyle/>
                    <a:p>
                      <a:pPr algn="l"/>
                      <a:r>
                        <a:rPr lang="en-US" sz="2000" b="1" dirty="0">
                          <a:solidFill>
                            <a:schemeClr val="tx2"/>
                          </a:solidFill>
                          <a:latin typeface="Times New Roman" panose="02020603050405020304" pitchFamily="18" charset="0"/>
                          <a:cs typeface="Times New Roman" panose="02020603050405020304" pitchFamily="18" charset="0"/>
                        </a:rPr>
                        <a:t>If covered by Medicare and the Medicare</a:t>
                      </a:r>
                      <a:r>
                        <a:rPr lang="en-US" sz="2000" b="1" baseline="0" dirty="0">
                          <a:solidFill>
                            <a:schemeClr val="tx2"/>
                          </a:solidFill>
                          <a:latin typeface="Times New Roman" panose="02020603050405020304" pitchFamily="18" charset="0"/>
                          <a:cs typeface="Times New Roman" panose="02020603050405020304" pitchFamily="18" charset="0"/>
                        </a:rPr>
                        <a:t> Supplemental Plan, your claim will be processed like this:</a:t>
                      </a:r>
                      <a:endParaRPr lang="en-US" sz="2000" b="1" dirty="0">
                        <a:solidFill>
                          <a:schemeClr val="tx2"/>
                        </a:solidFill>
                        <a:latin typeface="Times New Roman" panose="02020603050405020304" pitchFamily="18" charset="0"/>
                        <a:cs typeface="Times New Roman" panose="02020603050405020304" pitchFamily="18" charset="0"/>
                      </a:endParaRPr>
                    </a:p>
                  </a:txBody>
                  <a:tcPr marL="95481" marR="9548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r"/>
                      <a:endParaRPr lang="en-US" sz="1600" dirty="0">
                        <a:solidFill>
                          <a:schemeClr val="tx2"/>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60">
                <a:tc>
                  <a:txBody>
                    <a:bodyPr/>
                    <a:lstStyle/>
                    <a:p>
                      <a:r>
                        <a:rPr lang="en-US" sz="2000" dirty="0">
                          <a:solidFill>
                            <a:schemeClr val="tx2"/>
                          </a:solidFill>
                        </a:rPr>
                        <a:t>Medicare-approved amount</a:t>
                      </a:r>
                    </a:p>
                  </a:txBody>
                  <a:tcPr marL="95481" marR="9548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sz="2000" dirty="0">
                          <a:solidFill>
                            <a:schemeClr val="tx2"/>
                          </a:solidFill>
                        </a:rPr>
                        <a:t>$7,500</a:t>
                      </a:r>
                    </a:p>
                  </a:txBody>
                  <a:tcPr marL="95481" marR="9548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60">
                <a:tc>
                  <a:txBody>
                    <a:bodyPr/>
                    <a:lstStyle/>
                    <a:p>
                      <a:r>
                        <a:rPr lang="en-US" sz="2000" dirty="0">
                          <a:solidFill>
                            <a:schemeClr val="tx2"/>
                          </a:solidFill>
                        </a:rPr>
                        <a:t>2025 Medicare Part A deductible</a:t>
                      </a:r>
                      <a:r>
                        <a:rPr lang="en-US" sz="2000" baseline="30000" dirty="0">
                          <a:solidFill>
                            <a:schemeClr val="tx2"/>
                          </a:solidFill>
                        </a:rPr>
                        <a:t>1</a:t>
                      </a:r>
                    </a:p>
                  </a:txBody>
                  <a:tcPr marL="95481" marR="95481"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u="sng" dirty="0">
                          <a:solidFill>
                            <a:schemeClr val="tx2"/>
                          </a:solidFill>
                        </a:rPr>
                        <a:t>- $1,676</a:t>
                      </a:r>
                    </a:p>
                  </a:txBody>
                  <a:tcPr marL="95481" marR="95481"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60">
                <a:tc>
                  <a:txBody>
                    <a:bodyPr/>
                    <a:lstStyle/>
                    <a:p>
                      <a:r>
                        <a:rPr lang="en-US" sz="2000" dirty="0">
                          <a:solidFill>
                            <a:schemeClr val="tx2"/>
                          </a:solidFill>
                        </a:rPr>
                        <a:t>Medicare payment</a:t>
                      </a:r>
                    </a:p>
                  </a:txBody>
                  <a:tcPr marL="95481" marR="95481"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chemeClr val="tx2"/>
                          </a:solidFill>
                        </a:rPr>
                        <a:t>$5,824</a:t>
                      </a:r>
                    </a:p>
                  </a:txBody>
                  <a:tcPr marL="95481" marR="95481"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60">
                <a:tc>
                  <a:txBody>
                    <a:bodyPr/>
                    <a:lstStyle/>
                    <a:p>
                      <a:r>
                        <a:rPr lang="en-US" sz="2000" dirty="0">
                          <a:solidFill>
                            <a:schemeClr val="tx2"/>
                          </a:solidFill>
                        </a:rPr>
                        <a:t>Remaining</a:t>
                      </a:r>
                      <a:r>
                        <a:rPr lang="en-US" sz="2000" baseline="0" dirty="0">
                          <a:solidFill>
                            <a:schemeClr val="tx2"/>
                          </a:solidFill>
                        </a:rPr>
                        <a:t> bill</a:t>
                      </a:r>
                      <a:endParaRPr lang="en-US" sz="2000" dirty="0">
                        <a:solidFill>
                          <a:schemeClr val="tx2"/>
                        </a:solidFill>
                      </a:endParaRPr>
                    </a:p>
                  </a:txBody>
                  <a:tcPr marL="95481" marR="95481"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$1,676</a:t>
                      </a:r>
                    </a:p>
                  </a:txBody>
                  <a:tcPr marL="95481" marR="95481" anchor="ct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graphicFrame>
        <p:nvGraphicFramePr>
          <p:cNvPr id="8" name="Content Placeholder 5">
            <a:extLst>
              <a:ext uri="{FF2B5EF4-FFF2-40B4-BE49-F238E27FC236}">
                <a16:creationId xmlns:a16="http://schemas.microsoft.com/office/drawing/2014/main" id="{9FE0D406-D41D-4239-9F13-15E6C313829F}"/>
              </a:ext>
            </a:extLst>
          </p:cNvPr>
          <p:cNvGraphicFramePr>
            <a:graphicFrameLocks noGrp="1"/>
          </p:cNvGraphicFramePr>
          <p:nvPr>
            <p:ph sz="half" idx="2"/>
            <p:extLst>
              <p:ext uri="{D42A27DB-BD31-4B8C-83A1-F6EECF244321}">
                <p14:modId xmlns:p14="http://schemas.microsoft.com/office/powerpoint/2010/main" val="1845012823"/>
              </p:ext>
            </p:extLst>
          </p:nvPr>
        </p:nvGraphicFramePr>
        <p:xfrm>
          <a:off x="6400800" y="1611313"/>
          <a:ext cx="5181599" cy="2194328"/>
        </p:xfrm>
        <a:graphic>
          <a:graphicData uri="http://schemas.openxmlformats.org/drawingml/2006/table">
            <a:tbl>
              <a:tblPr firstRow="1" bandRow="1">
                <a:tableStyleId>{5940675A-B579-460E-94D1-54222C63F5DA}</a:tableStyleId>
              </a:tblPr>
              <a:tblGrid>
                <a:gridCol w="3988070">
                  <a:extLst>
                    <a:ext uri="{9D8B030D-6E8A-4147-A177-3AD203B41FA5}">
                      <a16:colId xmlns:a16="http://schemas.microsoft.com/office/drawing/2014/main" val="20000"/>
                    </a:ext>
                  </a:extLst>
                </a:gridCol>
                <a:gridCol w="1193529">
                  <a:extLst>
                    <a:ext uri="{9D8B030D-6E8A-4147-A177-3AD203B41FA5}">
                      <a16:colId xmlns:a16="http://schemas.microsoft.com/office/drawing/2014/main" val="20001"/>
                    </a:ext>
                  </a:extLst>
                </a:gridCol>
              </a:tblGrid>
              <a:tr h="579039">
                <a:tc gridSpan="2">
                  <a:txBody>
                    <a:bodyPr/>
                    <a:lstStyle/>
                    <a:p>
                      <a:pPr algn="l"/>
                      <a:r>
                        <a:rPr lang="en-US" sz="2000" b="1" dirty="0">
                          <a:solidFill>
                            <a:schemeClr val="tx2"/>
                          </a:solidFill>
                          <a:latin typeface="Times New Roman" panose="02020603050405020304" pitchFamily="18" charset="0"/>
                          <a:cs typeface="Times New Roman" panose="02020603050405020304" pitchFamily="18" charset="0"/>
                        </a:rPr>
                        <a:t>Next, the Medicare Supplemental Plan benefits are applied:</a:t>
                      </a:r>
                    </a:p>
                  </a:txBody>
                  <a:tcPr marL="95481" marR="95481" marT="45691" marB="4569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r"/>
                      <a:endParaRPr lang="en-US" sz="1600" dirty="0">
                        <a:solidFill>
                          <a:schemeClr val="tx2"/>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523">
                <a:tc>
                  <a:txBody>
                    <a:bodyPr/>
                    <a:lstStyle/>
                    <a:p>
                      <a:r>
                        <a:rPr lang="en-US" sz="2000" dirty="0">
                          <a:solidFill>
                            <a:schemeClr val="tx2"/>
                          </a:solidFill>
                        </a:rPr>
                        <a:t>Remaining</a:t>
                      </a:r>
                      <a:r>
                        <a:rPr lang="en-US" sz="2000" baseline="0" dirty="0">
                          <a:solidFill>
                            <a:schemeClr val="tx2"/>
                          </a:solidFill>
                        </a:rPr>
                        <a:t> bill</a:t>
                      </a:r>
                      <a:endParaRPr lang="en-US" sz="2000" dirty="0">
                        <a:solidFill>
                          <a:schemeClr val="tx2"/>
                        </a:solidFill>
                      </a:endParaRPr>
                    </a:p>
                  </a:txBody>
                  <a:tcPr marL="95481" marR="95481" marT="45691" marB="4569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sz="2000" dirty="0">
                          <a:solidFill>
                            <a:schemeClr val="tx2"/>
                          </a:solidFill>
                        </a:rPr>
                        <a:t>$1,676</a:t>
                      </a:r>
                    </a:p>
                  </a:txBody>
                  <a:tcPr marL="95481" marR="95481" marT="45691" marB="4569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79039">
                <a:tc>
                  <a:txBody>
                    <a:bodyPr/>
                    <a:lstStyle/>
                    <a:p>
                      <a:r>
                        <a:rPr lang="en-US" sz="2000" dirty="0">
                          <a:solidFill>
                            <a:schemeClr val="tx2"/>
                          </a:solidFill>
                        </a:rPr>
                        <a:t>Medicare Supplemental Plan pays Medicare Part A deductible</a:t>
                      </a:r>
                    </a:p>
                  </a:txBody>
                  <a:tcPr marL="95481" marR="95481" marT="45691" marB="45691"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u="sng" dirty="0">
                          <a:solidFill>
                            <a:schemeClr val="tx2"/>
                          </a:solidFill>
                        </a:rPr>
                        <a:t>- $1,676</a:t>
                      </a:r>
                      <a:endParaRPr lang="en-US" sz="2000" u="sng" baseline="30000" dirty="0">
                        <a:solidFill>
                          <a:schemeClr val="tx2"/>
                        </a:solidFill>
                      </a:endParaRPr>
                    </a:p>
                  </a:txBody>
                  <a:tcPr marL="95481" marR="95481" marT="45691" marB="45691" anchor="ct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523">
                <a:tc>
                  <a:txBody>
                    <a:bodyPr/>
                    <a:lstStyle/>
                    <a:p>
                      <a:r>
                        <a:rPr lang="en-US" sz="2000" b="1" dirty="0">
                          <a:solidFill>
                            <a:schemeClr val="tx2"/>
                          </a:solidFill>
                        </a:rPr>
                        <a:t>Your total payment</a:t>
                      </a:r>
                    </a:p>
                  </a:txBody>
                  <a:tcPr marL="95481" marR="95481" marT="45691" marB="4569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r"/>
                      <a:r>
                        <a:rPr lang="en-US" sz="2000" b="1" dirty="0">
                          <a:solidFill>
                            <a:schemeClr val="tx2"/>
                          </a:solidFill>
                        </a:rPr>
                        <a:t>$0</a:t>
                      </a:r>
                    </a:p>
                  </a:txBody>
                  <a:tcPr marL="95481" marR="95481" marT="45691" marB="4569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3"/>
                  </a:ext>
                </a:extLst>
              </a:tr>
            </a:tbl>
          </a:graphicData>
        </a:graphic>
      </p:graphicFrame>
      <p:sp>
        <p:nvSpPr>
          <p:cNvPr id="4" name="Slide Number Placeholder 3">
            <a:extLst>
              <a:ext uri="{FF2B5EF4-FFF2-40B4-BE49-F238E27FC236}">
                <a16:creationId xmlns:a16="http://schemas.microsoft.com/office/drawing/2014/main" id="{8E02A042-AA9D-4C33-ADD7-6D0BEF4C092B}"/>
              </a:ext>
            </a:extLst>
          </p:cNvPr>
          <p:cNvSpPr>
            <a:spLocks noGrp="1"/>
          </p:cNvSpPr>
          <p:nvPr>
            <p:ph type="sldNum" sz="quarter" idx="12"/>
          </p:nvPr>
        </p:nvSpPr>
        <p:spPr/>
        <p:txBody>
          <a:bodyPr/>
          <a:lstStyle/>
          <a:p>
            <a:fld id="{28024367-D536-4F59-B2ED-0E7825EDA9AF}" type="slidenum">
              <a:rPr lang="en-US" smtClean="0"/>
              <a:pPr/>
              <a:t>14</a:t>
            </a:fld>
            <a:endParaRPr lang="en-US" dirty="0"/>
          </a:p>
        </p:txBody>
      </p:sp>
      <p:sp>
        <p:nvSpPr>
          <p:cNvPr id="2" name="Title 1">
            <a:extLst>
              <a:ext uri="{FF2B5EF4-FFF2-40B4-BE49-F238E27FC236}">
                <a16:creationId xmlns:a16="http://schemas.microsoft.com/office/drawing/2014/main" id="{5DBC1FAF-B04D-4F09-8DB2-8714697F3FEC}"/>
              </a:ext>
            </a:extLst>
          </p:cNvPr>
          <p:cNvSpPr>
            <a:spLocks noGrp="1"/>
          </p:cNvSpPr>
          <p:nvPr>
            <p:ph type="title"/>
          </p:nvPr>
        </p:nvSpPr>
        <p:spPr/>
        <p:txBody>
          <a:bodyPr/>
          <a:lstStyle/>
          <a:p>
            <a:r>
              <a:rPr lang="en-US" dirty="0"/>
              <a:t>2025 Medicare Supplemental Plan benefits example</a:t>
            </a:r>
          </a:p>
        </p:txBody>
      </p:sp>
      <p:sp>
        <p:nvSpPr>
          <p:cNvPr id="9" name="TextBox 4">
            <a:extLst>
              <a:ext uri="{FF2B5EF4-FFF2-40B4-BE49-F238E27FC236}">
                <a16:creationId xmlns:a16="http://schemas.microsoft.com/office/drawing/2014/main" id="{238AAAFE-D1A1-4B69-AF51-BB0CBC76DA39}"/>
              </a:ext>
            </a:extLst>
          </p:cNvPr>
          <p:cNvSpPr txBox="1">
            <a:spLocks noChangeArrowheads="1"/>
          </p:cNvSpPr>
          <p:nvPr/>
        </p:nvSpPr>
        <p:spPr bwMode="auto">
          <a:xfrm>
            <a:off x="609599" y="6054982"/>
            <a:ext cx="25336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000" baseline="30000" dirty="0">
                <a:solidFill>
                  <a:schemeClr val="tx2"/>
                </a:solidFill>
              </a:rPr>
              <a:t>1</a:t>
            </a:r>
            <a:r>
              <a:rPr lang="en-US" altLang="en-US" sz="1000" dirty="0">
                <a:solidFill>
                  <a:schemeClr val="tx2"/>
                </a:solidFill>
              </a:rPr>
              <a:t>Medicare deductibles are subject to change.</a:t>
            </a:r>
          </a:p>
        </p:txBody>
      </p:sp>
    </p:spTree>
    <p:extLst>
      <p:ext uri="{BB962C8B-B14F-4D97-AF65-F5344CB8AC3E}">
        <p14:creationId xmlns:p14="http://schemas.microsoft.com/office/powerpoint/2010/main" val="878710803"/>
      </p:ext>
    </p:extLst>
  </p:cSld>
  <p:clrMapOvr>
    <a:masterClrMapping/>
  </p:clrMapOvr>
  <mc:AlternateContent xmlns:mc="http://schemas.openxmlformats.org/markup-compatibility/2006" xmlns:p14="http://schemas.microsoft.com/office/powerpoint/2010/main">
    <mc:Choice Requires="p14">
      <p:transition spd="slow" p14:dur="2000" advTm="35196"/>
    </mc:Choice>
    <mc:Fallback xmlns="">
      <p:transition spd="slow" advTm="35196"/>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5406E0-5B3B-4B5F-B8AF-2F4C8E1D90D9}"/>
              </a:ext>
            </a:extLst>
          </p:cNvPr>
          <p:cNvSpPr>
            <a:spLocks noGrp="1"/>
          </p:cNvSpPr>
          <p:nvPr>
            <p:ph sz="half" idx="1"/>
          </p:nvPr>
        </p:nvSpPr>
        <p:spPr/>
        <p:txBody>
          <a:bodyPr>
            <a:normAutofit/>
          </a:bodyPr>
          <a:lstStyle/>
          <a:p>
            <a:r>
              <a:rPr lang="en-US" dirty="0"/>
              <a:t>If provider accepts amount Medicare allows as payment in full, the Carve-out Plan will pay the lesser of:</a:t>
            </a:r>
          </a:p>
          <a:p>
            <a:pPr lvl="1"/>
            <a:r>
              <a:rPr lang="en-US" dirty="0"/>
              <a:t>The amount Medicare allows, minus what Medicare reported paying; or</a:t>
            </a:r>
          </a:p>
          <a:p>
            <a:pPr lvl="1"/>
            <a:r>
              <a:rPr lang="en-US" dirty="0"/>
              <a:t>The amount the State Health Plan would pay in the absence of Medicare, minus what Medicare reported paying.</a:t>
            </a:r>
          </a:p>
        </p:txBody>
      </p:sp>
      <p:sp>
        <p:nvSpPr>
          <p:cNvPr id="5" name="Content Placeholder 4">
            <a:extLst>
              <a:ext uri="{FF2B5EF4-FFF2-40B4-BE49-F238E27FC236}">
                <a16:creationId xmlns:a16="http://schemas.microsoft.com/office/drawing/2014/main" id="{D5778927-9FE8-2B0B-5E7D-C35324ED073D}"/>
              </a:ext>
            </a:extLst>
          </p:cNvPr>
          <p:cNvSpPr>
            <a:spLocks noGrp="1"/>
          </p:cNvSpPr>
          <p:nvPr>
            <p:ph sz="half" idx="2"/>
          </p:nvPr>
        </p:nvSpPr>
        <p:spPr/>
        <p:txBody>
          <a:bodyPr/>
          <a:lstStyle/>
          <a:p>
            <a:r>
              <a:rPr lang="en-US"/>
              <a:t>Pays primary if outside the U.S. and U.S. territories, where Medicare is not accepted.</a:t>
            </a:r>
          </a:p>
          <a:p>
            <a:r>
              <a:rPr lang="en-US"/>
              <a:t>Learn more in the </a:t>
            </a:r>
            <a:r>
              <a:rPr lang="en-US" i="1">
                <a:hlinkClick r:id="rId2"/>
              </a:rPr>
              <a:t>Insurance Coverage for the Medicare-eligible Member</a:t>
            </a:r>
            <a:r>
              <a:rPr lang="en-US"/>
              <a:t> handbook.</a:t>
            </a:r>
          </a:p>
          <a:p>
            <a:endParaRPr lang="en-US" dirty="0"/>
          </a:p>
        </p:txBody>
      </p:sp>
      <p:sp>
        <p:nvSpPr>
          <p:cNvPr id="2" name="Title 1">
            <a:extLst>
              <a:ext uri="{FF2B5EF4-FFF2-40B4-BE49-F238E27FC236}">
                <a16:creationId xmlns:a16="http://schemas.microsoft.com/office/drawing/2014/main" id="{AA083AB1-4EA3-4361-9279-4479684C265E}"/>
              </a:ext>
            </a:extLst>
          </p:cNvPr>
          <p:cNvSpPr>
            <a:spLocks noGrp="1"/>
          </p:cNvSpPr>
          <p:nvPr>
            <p:ph type="title"/>
          </p:nvPr>
        </p:nvSpPr>
        <p:spPr/>
        <p:txBody>
          <a:bodyPr/>
          <a:lstStyle/>
          <a:p>
            <a:r>
              <a:rPr lang="en-US"/>
              <a:t>Carve-out Plan with Medicare</a:t>
            </a:r>
            <a:endParaRPr lang="en-US" dirty="0"/>
          </a:p>
        </p:txBody>
      </p:sp>
      <p:sp>
        <p:nvSpPr>
          <p:cNvPr id="4" name="Slide Number Placeholder 3">
            <a:extLst>
              <a:ext uri="{FF2B5EF4-FFF2-40B4-BE49-F238E27FC236}">
                <a16:creationId xmlns:a16="http://schemas.microsoft.com/office/drawing/2014/main" id="{BBE15577-0D69-4A3E-9782-A7D195953BBE}"/>
              </a:ext>
            </a:extLst>
          </p:cNvPr>
          <p:cNvSpPr>
            <a:spLocks noGrp="1"/>
          </p:cNvSpPr>
          <p:nvPr>
            <p:ph type="sldNum" sz="quarter" idx="12"/>
          </p:nvPr>
        </p:nvSpPr>
        <p:spPr/>
        <p:txBody>
          <a:bodyPr/>
          <a:lstStyle/>
          <a:p>
            <a:fld id="{28024367-D536-4F59-B2ED-0E7825EDA9AF}" type="slidenum">
              <a:rPr lang="en-US" smtClean="0"/>
              <a:pPr/>
              <a:t>15</a:t>
            </a:fld>
            <a:endParaRPr lang="en-US" dirty="0"/>
          </a:p>
        </p:txBody>
      </p:sp>
    </p:spTree>
    <p:extLst>
      <p:ext uri="{BB962C8B-B14F-4D97-AF65-F5344CB8AC3E}">
        <p14:creationId xmlns:p14="http://schemas.microsoft.com/office/powerpoint/2010/main" val="3917621417"/>
      </p:ext>
    </p:extLst>
  </p:cSld>
  <p:clrMapOvr>
    <a:masterClrMapping/>
  </p:clrMapOvr>
  <mc:AlternateContent xmlns:mc="http://schemas.openxmlformats.org/markup-compatibility/2006" xmlns:p14="http://schemas.microsoft.com/office/powerpoint/2010/main">
    <mc:Choice Requires="p14">
      <p:transition spd="slow" p14:dur="2000" advTm="50267"/>
    </mc:Choice>
    <mc:Fallback xmlns="">
      <p:transition spd="slow" advTm="50267"/>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a:t>Medicare Part D drug program</a:t>
            </a: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idx="1"/>
          </p:nvPr>
        </p:nvSpPr>
        <p:spPr/>
        <p:txBody>
          <a:bodyPr>
            <a:normAutofit/>
          </a:bodyPr>
          <a:lstStyle/>
          <a:p>
            <a:r>
              <a:rPr lang="en-US" dirty="0"/>
              <a:t>Most subscribers covered by PEBA should remain enrolled in Express Scripts Medicare, the State Health Plan’s Medicare Part D drug program.</a:t>
            </a:r>
          </a:p>
          <a:p>
            <a:pPr lvl="1"/>
            <a:r>
              <a:rPr lang="en-US" dirty="0"/>
              <a:t>Express Scripts will send a letter about how to opt out and remain covered by the State Health Plan Prescription Drug Program. </a:t>
            </a:r>
          </a:p>
          <a:p>
            <a:pPr lvl="1"/>
            <a:r>
              <a:rPr lang="en-US" dirty="0"/>
              <a:t>Subscribers have 21 days to opt out.</a:t>
            </a:r>
          </a:p>
          <a:p>
            <a:r>
              <a:rPr lang="en-US" dirty="0"/>
              <a:t>Subscribers can have only one Part D plan.</a:t>
            </a:r>
          </a:p>
          <a:p>
            <a:r>
              <a:rPr lang="en-US" dirty="0"/>
              <a:t>If they enroll in a separate Part D program, subscribers lose PEBA prescription benefits but do not have a reduction in premiums.</a:t>
            </a:r>
          </a:p>
          <a:p>
            <a:r>
              <a:rPr lang="en-US" dirty="0"/>
              <a:t>Learn more in the </a:t>
            </a:r>
            <a:r>
              <a:rPr lang="en-US" i="1" dirty="0">
                <a:hlinkClick r:id="rId2"/>
              </a:rPr>
              <a:t>Insurance Benefits Guide</a:t>
            </a:r>
            <a:r>
              <a:rPr lang="en-US" dirty="0"/>
              <a:t> or contact Express Scripts, the pharmacy benefits manager.</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16</a:t>
            </a:fld>
            <a:endParaRPr lang="en-US" dirty="0"/>
          </a:p>
        </p:txBody>
      </p:sp>
    </p:spTree>
    <p:extLst>
      <p:ext uri="{BB962C8B-B14F-4D97-AF65-F5344CB8AC3E}">
        <p14:creationId xmlns:p14="http://schemas.microsoft.com/office/powerpoint/2010/main" val="30252035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A9C3313-D1EE-45EB-93E5-17018690A04D}"/>
              </a:ext>
            </a:extLst>
          </p:cNvPr>
          <p:cNvSpPr>
            <a:spLocks noGrp="1"/>
          </p:cNvSpPr>
          <p:nvPr>
            <p:ph type="sldNum" sz="quarter" idx="12"/>
          </p:nvPr>
        </p:nvSpPr>
        <p:spPr/>
        <p:txBody>
          <a:bodyPr/>
          <a:lstStyle/>
          <a:p>
            <a:fld id="{28024367-D536-4F59-B2ED-0E7825EDA9AF}" type="slidenum">
              <a:rPr lang="en-US" smtClean="0"/>
              <a:pPr/>
              <a:t>17</a:t>
            </a:fld>
            <a:endParaRPr lang="en-US" dirty="0"/>
          </a:p>
        </p:txBody>
      </p:sp>
      <p:sp>
        <p:nvSpPr>
          <p:cNvPr id="3" name="Content Placeholder 2">
            <a:extLst>
              <a:ext uri="{FF2B5EF4-FFF2-40B4-BE49-F238E27FC236}">
                <a16:creationId xmlns:a16="http://schemas.microsoft.com/office/drawing/2014/main" id="{42AB18B2-B8C0-40F6-B45E-A05311158894}"/>
              </a:ext>
            </a:extLst>
          </p:cNvPr>
          <p:cNvSpPr>
            <a:spLocks noGrp="1"/>
          </p:cNvSpPr>
          <p:nvPr>
            <p:ph sz="half" idx="1"/>
          </p:nvPr>
        </p:nvSpPr>
        <p:spPr/>
        <p:txBody>
          <a:bodyPr/>
          <a:lstStyle/>
          <a:p>
            <a:pPr marL="0" indent="0">
              <a:buNone/>
            </a:pPr>
            <a:r>
              <a:rPr lang="en-US" dirty="0"/>
              <a:t>Subscribers pay up to $3,000 per person in prescription drug copayments. Then, they pay nothing.</a:t>
            </a:r>
            <a:r>
              <a:rPr lang="en-US" baseline="30000" dirty="0"/>
              <a:t>1, 2</a:t>
            </a:r>
          </a:p>
          <a:p>
            <a:endParaRPr lang="en-US" dirty="0"/>
          </a:p>
        </p:txBody>
      </p:sp>
      <p:sp>
        <p:nvSpPr>
          <p:cNvPr id="2" name="Title 1">
            <a:extLst>
              <a:ext uri="{FF2B5EF4-FFF2-40B4-BE49-F238E27FC236}">
                <a16:creationId xmlns:a16="http://schemas.microsoft.com/office/drawing/2014/main" id="{DDDC9EBD-6750-4367-9E29-D700BEEE5F7D}"/>
              </a:ext>
            </a:extLst>
          </p:cNvPr>
          <p:cNvSpPr>
            <a:spLocks noGrp="1"/>
          </p:cNvSpPr>
          <p:nvPr>
            <p:ph type="title"/>
          </p:nvPr>
        </p:nvSpPr>
        <p:spPr/>
        <p:txBody>
          <a:bodyPr>
            <a:normAutofit/>
          </a:bodyPr>
          <a:lstStyle/>
          <a:p>
            <a:r>
              <a:rPr lang="en-US" dirty="0"/>
              <a:t>Medicare Supplemental Plan and Carve-Out Plan prescription benefits</a:t>
            </a:r>
          </a:p>
        </p:txBody>
      </p:sp>
      <p:graphicFrame>
        <p:nvGraphicFramePr>
          <p:cNvPr id="5" name="Content Placeholder 5">
            <a:extLst>
              <a:ext uri="{FF2B5EF4-FFF2-40B4-BE49-F238E27FC236}">
                <a16:creationId xmlns:a16="http://schemas.microsoft.com/office/drawing/2014/main" id="{E891C551-463B-45B8-B368-C40AF56D67FA}"/>
              </a:ext>
            </a:extLst>
          </p:cNvPr>
          <p:cNvGraphicFramePr>
            <a:graphicFrameLocks/>
          </p:cNvGraphicFramePr>
          <p:nvPr/>
        </p:nvGraphicFramePr>
        <p:xfrm>
          <a:off x="609599" y="2256602"/>
          <a:ext cx="10058400" cy="2316560"/>
        </p:xfrm>
        <a:graphic>
          <a:graphicData uri="http://schemas.openxmlformats.org/drawingml/2006/table">
            <a:tbl>
              <a:tblPr firstRow="1" bandRow="1">
                <a:tableStyleId>{073A0DAA-6AF3-43AB-8588-CEC1D06C72B9}</a:tableStyleId>
              </a:tblPr>
              <a:tblGrid>
                <a:gridCol w="5029200">
                  <a:extLst>
                    <a:ext uri="{9D8B030D-6E8A-4147-A177-3AD203B41FA5}">
                      <a16:colId xmlns:a16="http://schemas.microsoft.com/office/drawing/2014/main" val="20000"/>
                    </a:ext>
                  </a:extLst>
                </a:gridCol>
                <a:gridCol w="5029200">
                  <a:extLst>
                    <a:ext uri="{9D8B030D-6E8A-4147-A177-3AD203B41FA5}">
                      <a16:colId xmlns:a16="http://schemas.microsoft.com/office/drawing/2014/main" val="20001"/>
                    </a:ext>
                  </a:extLst>
                </a:gridCol>
              </a:tblGrid>
              <a:tr h="640188">
                <a:tc>
                  <a:txBody>
                    <a:bodyPr/>
                    <a:lstStyle/>
                    <a:p>
                      <a:pPr algn="l"/>
                      <a:r>
                        <a:rPr lang="en-US" sz="2000" dirty="0">
                          <a:solidFill>
                            <a:schemeClr val="tx2"/>
                          </a:solidFill>
                          <a:latin typeface="Times New Roman" panose="02020603050405020304" pitchFamily="18" charset="0"/>
                          <a:cs typeface="Times New Roman" panose="02020603050405020304" pitchFamily="18" charset="0"/>
                        </a:rPr>
                        <a:t>30-day supply</a:t>
                      </a:r>
                      <a:r>
                        <a:rPr lang="en-US" sz="2000" baseline="0" dirty="0">
                          <a:solidFill>
                            <a:schemeClr val="tx2"/>
                          </a:solidFill>
                          <a:latin typeface="Times New Roman" panose="02020603050405020304" pitchFamily="18" charset="0"/>
                          <a:cs typeface="Times New Roman" panose="02020603050405020304" pitchFamily="18" charset="0"/>
                        </a:rPr>
                        <a:t> at network pharmacy</a:t>
                      </a:r>
                      <a:endParaRPr lang="en-US" sz="2000" dirty="0">
                        <a:solidFill>
                          <a:schemeClr val="tx2"/>
                        </a:solidFill>
                        <a:latin typeface="Times New Roman" panose="02020603050405020304" pitchFamily="18" charset="0"/>
                        <a:cs typeface="Times New Roman" panose="02020603050405020304" pitchFamily="18" charset="0"/>
                      </a:endParaRPr>
                    </a:p>
                  </a:txBody>
                  <a:tcPr marL="91429" marR="91429" marT="45740" marB="45740" anchor="ctr">
                    <a:lnL w="635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tc>
                  <a:txBody>
                    <a:bodyPr/>
                    <a:lstStyle/>
                    <a:p>
                      <a:pPr algn="l"/>
                      <a:r>
                        <a:rPr lang="en-US" sz="2000" dirty="0">
                          <a:solidFill>
                            <a:schemeClr val="tx2"/>
                          </a:solidFill>
                          <a:latin typeface="Times New Roman" panose="02020603050405020304" pitchFamily="18" charset="0"/>
                          <a:cs typeface="Times New Roman" panose="02020603050405020304" pitchFamily="18" charset="0"/>
                        </a:rPr>
                        <a:t>90-day supply</a:t>
                      </a:r>
                      <a:r>
                        <a:rPr lang="en-US" sz="2000" baseline="0" dirty="0">
                          <a:solidFill>
                            <a:schemeClr val="tx2"/>
                          </a:solidFill>
                          <a:latin typeface="Times New Roman" panose="02020603050405020304" pitchFamily="18" charset="0"/>
                          <a:cs typeface="Times New Roman" panose="02020603050405020304" pitchFamily="18" charset="0"/>
                        </a:rPr>
                        <a:t> at network pharmacy or mail-order pharmacy</a:t>
                      </a:r>
                      <a:endParaRPr lang="en-US" sz="2000" dirty="0">
                        <a:solidFill>
                          <a:schemeClr val="tx2"/>
                        </a:solidFill>
                        <a:latin typeface="Times New Roman" panose="02020603050405020304" pitchFamily="18" charset="0"/>
                        <a:cs typeface="Times New Roman" panose="02020603050405020304" pitchFamily="18" charset="0"/>
                      </a:endParaRPr>
                    </a:p>
                  </a:txBody>
                  <a:tcPr marL="91429" marR="91429" marT="45740" marB="45740" anchor="ctr">
                    <a:lnL w="38100" cap="flat" cmpd="sng" algn="ctr">
                      <a:noFill/>
                      <a:prstDash val="solid"/>
                      <a:round/>
                      <a:headEnd type="none" w="med" len="med"/>
                      <a:tailEnd type="none" w="med" len="med"/>
                    </a:lnL>
                    <a:lnR w="635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0"/>
                  </a:ext>
                </a:extLst>
              </a:tr>
              <a:tr h="1463250">
                <a:tc>
                  <a:txBody>
                    <a:bodyPr/>
                    <a:lstStyle/>
                    <a:p>
                      <a:pPr marL="0" indent="0">
                        <a:buFont typeface="Arial" panose="020B0604020202020204" pitchFamily="34" charset="0"/>
                        <a:buNone/>
                      </a:pPr>
                      <a:r>
                        <a:rPr lang="en-US" sz="2000" dirty="0">
                          <a:solidFill>
                            <a:schemeClr val="tx2"/>
                          </a:solidFill>
                        </a:rPr>
                        <a:t>Tier 1 (generic): </a:t>
                      </a:r>
                      <a:r>
                        <a:rPr lang="en-US" sz="2000" b="1" dirty="0">
                          <a:solidFill>
                            <a:schemeClr val="tx2"/>
                          </a:solidFill>
                        </a:rPr>
                        <a:t>$13</a:t>
                      </a:r>
                    </a:p>
                    <a:p>
                      <a:pPr marL="0" indent="0">
                        <a:buFont typeface="Arial" panose="020B0604020202020204" pitchFamily="34" charset="0"/>
                        <a:buNone/>
                      </a:pPr>
                      <a:endParaRPr lang="en-US" sz="2000" dirty="0">
                        <a:solidFill>
                          <a:schemeClr val="tx2"/>
                        </a:solidFill>
                      </a:endParaRPr>
                    </a:p>
                    <a:p>
                      <a:pPr marL="0" indent="0">
                        <a:buFont typeface="Arial" panose="020B0604020202020204" pitchFamily="34" charset="0"/>
                        <a:buNone/>
                      </a:pPr>
                      <a:r>
                        <a:rPr lang="en-US" sz="2000" dirty="0">
                          <a:solidFill>
                            <a:schemeClr val="tx2"/>
                          </a:solidFill>
                        </a:rPr>
                        <a:t>Tier 2</a:t>
                      </a:r>
                      <a:r>
                        <a:rPr lang="en-US" sz="2000" baseline="0" dirty="0">
                          <a:solidFill>
                            <a:schemeClr val="tx2"/>
                          </a:solidFill>
                        </a:rPr>
                        <a:t> (preferred </a:t>
                      </a:r>
                      <a:r>
                        <a:rPr lang="en-US" sz="2000" dirty="0">
                          <a:solidFill>
                            <a:schemeClr val="tx2"/>
                          </a:solidFill>
                        </a:rPr>
                        <a:t>brand):</a:t>
                      </a:r>
                      <a:r>
                        <a:rPr lang="en-US" sz="2000" baseline="0" dirty="0">
                          <a:solidFill>
                            <a:schemeClr val="tx2"/>
                          </a:solidFill>
                        </a:rPr>
                        <a:t> </a:t>
                      </a:r>
                      <a:r>
                        <a:rPr lang="en-US" sz="2000" b="1" baseline="0" dirty="0">
                          <a:solidFill>
                            <a:schemeClr val="tx2"/>
                          </a:solidFill>
                        </a:rPr>
                        <a:t>$46</a:t>
                      </a:r>
                      <a:endParaRPr lang="en-US" sz="2000" b="1" dirty="0">
                        <a:solidFill>
                          <a:schemeClr val="tx2"/>
                        </a:solidFill>
                      </a:endParaRPr>
                    </a:p>
                    <a:p>
                      <a:pPr marL="0" indent="0">
                        <a:buFont typeface="Arial" panose="020B0604020202020204" pitchFamily="34" charset="0"/>
                        <a:buNone/>
                      </a:pPr>
                      <a:endParaRPr lang="en-US" sz="2000" dirty="0">
                        <a:solidFill>
                          <a:schemeClr val="tx2"/>
                        </a:solidFill>
                      </a:endParaRPr>
                    </a:p>
                    <a:p>
                      <a:pPr marL="0" indent="0">
                        <a:buFont typeface="Arial" panose="020B0604020202020204" pitchFamily="34" charset="0"/>
                        <a:buNone/>
                      </a:pPr>
                      <a:r>
                        <a:rPr lang="en-US" sz="2000" dirty="0">
                          <a:solidFill>
                            <a:schemeClr val="tx2"/>
                          </a:solidFill>
                        </a:rPr>
                        <a:t>Tier 3 (non-preferred brand): </a:t>
                      </a:r>
                      <a:r>
                        <a:rPr lang="en-US" sz="2000" b="1" dirty="0">
                          <a:solidFill>
                            <a:schemeClr val="tx2"/>
                          </a:solidFill>
                        </a:rPr>
                        <a:t>$77</a:t>
                      </a:r>
                    </a:p>
                  </a:txBody>
                  <a:tcPr marL="91429" marR="91429" marT="45740" marB="45740">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indent="0">
                        <a:buFont typeface="Arial" panose="020B0604020202020204" pitchFamily="34" charset="0"/>
                        <a:buNone/>
                      </a:pPr>
                      <a:r>
                        <a:rPr lang="en-US" sz="2000" dirty="0">
                          <a:solidFill>
                            <a:schemeClr val="tx2"/>
                          </a:solidFill>
                        </a:rPr>
                        <a:t>Tier 1 (generic): </a:t>
                      </a:r>
                      <a:r>
                        <a:rPr lang="en-US" sz="2000" b="1" dirty="0">
                          <a:solidFill>
                            <a:schemeClr val="tx2"/>
                          </a:solidFill>
                        </a:rPr>
                        <a:t>$32</a:t>
                      </a:r>
                      <a:endParaRPr lang="en-US" sz="2000" b="1" baseline="0" dirty="0">
                        <a:solidFill>
                          <a:schemeClr val="tx2"/>
                        </a:solidFill>
                      </a:endParaRPr>
                    </a:p>
                    <a:p>
                      <a:pPr marL="0" indent="0">
                        <a:buFont typeface="Arial" panose="020B0604020202020204" pitchFamily="34" charset="0"/>
                        <a:buNone/>
                      </a:pPr>
                      <a:endParaRPr lang="en-US" sz="2000" dirty="0">
                        <a:solidFill>
                          <a:schemeClr val="tx2"/>
                        </a:solidFill>
                      </a:endParaRPr>
                    </a:p>
                    <a:p>
                      <a:pPr marL="0" indent="0">
                        <a:buFont typeface="Arial" panose="020B0604020202020204" pitchFamily="34" charset="0"/>
                        <a:buNone/>
                      </a:pPr>
                      <a:r>
                        <a:rPr lang="en-US" sz="2000" dirty="0">
                          <a:solidFill>
                            <a:schemeClr val="tx2"/>
                          </a:solidFill>
                        </a:rPr>
                        <a:t>Tier 2 (preferred brand): </a:t>
                      </a:r>
                      <a:r>
                        <a:rPr lang="en-US" sz="2000" b="1" dirty="0">
                          <a:solidFill>
                            <a:schemeClr val="tx2"/>
                          </a:solidFill>
                        </a:rPr>
                        <a:t>$115</a:t>
                      </a:r>
                      <a:endParaRPr lang="en-US" sz="2000" b="1" baseline="0" dirty="0">
                        <a:solidFill>
                          <a:schemeClr val="tx2"/>
                        </a:solidFill>
                      </a:endParaRPr>
                    </a:p>
                    <a:p>
                      <a:pPr marL="0" indent="0">
                        <a:buFont typeface="Arial" panose="020B0604020202020204" pitchFamily="34" charset="0"/>
                        <a:buNone/>
                      </a:pPr>
                      <a:endParaRPr lang="en-US" sz="2000" baseline="0" dirty="0">
                        <a:solidFill>
                          <a:schemeClr val="tx2"/>
                        </a:solidFill>
                      </a:endParaRPr>
                    </a:p>
                    <a:p>
                      <a:pPr marL="0" indent="0">
                        <a:buFont typeface="Arial" panose="020B0604020202020204" pitchFamily="34" charset="0"/>
                        <a:buNone/>
                      </a:pPr>
                      <a:r>
                        <a:rPr lang="en-US" sz="2000" baseline="0" dirty="0">
                          <a:solidFill>
                            <a:schemeClr val="tx2"/>
                          </a:solidFill>
                        </a:rPr>
                        <a:t>Tier 3 (non-preferred brand): </a:t>
                      </a:r>
                      <a:r>
                        <a:rPr lang="en-US" sz="2000" b="1" baseline="0" dirty="0">
                          <a:solidFill>
                            <a:schemeClr val="tx2"/>
                          </a:solidFill>
                        </a:rPr>
                        <a:t>$192</a:t>
                      </a:r>
                      <a:endParaRPr lang="en-US" sz="2000" b="1" dirty="0">
                        <a:solidFill>
                          <a:schemeClr val="tx2"/>
                        </a:solidFill>
                      </a:endParaRPr>
                    </a:p>
                  </a:txBody>
                  <a:tcPr marL="91429" marR="91429" marT="45740" marB="45740">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6" name="TextBox 5">
            <a:extLst>
              <a:ext uri="{FF2B5EF4-FFF2-40B4-BE49-F238E27FC236}">
                <a16:creationId xmlns:a16="http://schemas.microsoft.com/office/drawing/2014/main" id="{0B6E34CD-604F-062D-9A58-64DF183D0DF5}"/>
              </a:ext>
            </a:extLst>
          </p:cNvPr>
          <p:cNvSpPr txBox="1"/>
          <p:nvPr/>
        </p:nvSpPr>
        <p:spPr>
          <a:xfrm>
            <a:off x="609600" y="5900934"/>
            <a:ext cx="10972798" cy="400110"/>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Medicare rules apply.</a:t>
            </a:r>
          </a:p>
          <a:p>
            <a:r>
              <a:rPr lang="en-US" sz="1000" baseline="30000" dirty="0">
                <a:solidFill>
                  <a:schemeClr val="tx2"/>
                </a:solidFill>
              </a:rPr>
              <a:t>2</a:t>
            </a:r>
            <a:r>
              <a:rPr lang="en-US" sz="1000" dirty="0">
                <a:solidFill>
                  <a:schemeClr val="tx2"/>
                </a:solidFill>
              </a:rPr>
              <a:t>Some prescriptions are limited to a 30-day supply per fill.</a:t>
            </a:r>
          </a:p>
        </p:txBody>
      </p:sp>
    </p:spTree>
    <p:extLst>
      <p:ext uri="{BB962C8B-B14F-4D97-AF65-F5344CB8AC3E}">
        <p14:creationId xmlns:p14="http://schemas.microsoft.com/office/powerpoint/2010/main" val="1409011755"/>
      </p:ext>
    </p:extLst>
  </p:cSld>
  <p:clrMapOvr>
    <a:masterClrMapping/>
  </p:clrMapOvr>
  <mc:AlternateContent xmlns:mc="http://schemas.openxmlformats.org/markup-compatibility/2006" xmlns:p14="http://schemas.microsoft.com/office/powerpoint/2010/main">
    <mc:Choice Requires="p14">
      <p:transition spd="slow" p14:dur="2000" advTm="16260"/>
    </mc:Choice>
    <mc:Fallback xmlns="">
      <p:transition spd="slow" advTm="1626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Dental Plus and Basic Dental</a:t>
            </a:r>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idx="1"/>
          </p:nvPr>
        </p:nvSpPr>
        <p:spPr/>
        <p:txBody>
          <a:bodyPr>
            <a:normAutofit/>
          </a:bodyPr>
          <a:lstStyle/>
          <a:p>
            <a:r>
              <a:rPr lang="en-US" dirty="0"/>
              <a:t>Coverage is the same as active subscriber coverage.</a:t>
            </a:r>
          </a:p>
          <a:p>
            <a:r>
              <a:rPr lang="en-US" dirty="0"/>
              <a:t>Enroll within 31 days of retirement or special eligibility situation, or during open enrollment in odd-numbered years.</a:t>
            </a:r>
          </a:p>
          <a:p>
            <a:pPr lvl="0"/>
            <a:r>
              <a:rPr lang="en-US" dirty="0"/>
              <a:t>Once enrolled, must remain enrolled until next odd-numbered year open enrollment period or within 31 days of a special eligibility situation.</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18</a:t>
            </a:fld>
            <a:endParaRPr lang="en-US" dirty="0"/>
          </a:p>
        </p:txBody>
      </p:sp>
    </p:spTree>
    <p:extLst>
      <p:ext uri="{BB962C8B-B14F-4D97-AF65-F5344CB8AC3E}">
        <p14:creationId xmlns:p14="http://schemas.microsoft.com/office/powerpoint/2010/main" val="42179511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19</a:t>
            </a:fld>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r>
              <a:rPr lang="en-US" dirty="0"/>
              <a:t>Coverage is the same as active subscriber coverage.</a:t>
            </a:r>
          </a:p>
          <a:p>
            <a:pPr lvl="0"/>
            <a:r>
              <a:rPr lang="en-US" dirty="0"/>
              <a:t>Enroll within 31 days of retirement or special eligibility situation, or during open enrollment.</a:t>
            </a:r>
            <a:endParaRPr lang="en-US" dirty="0">
              <a:solidFill>
                <a:srgbClr val="FF0000"/>
              </a:solidFill>
            </a:endParaRP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State Vision Plan</a:t>
            </a:r>
          </a:p>
        </p:txBody>
      </p:sp>
    </p:spTree>
    <p:extLst>
      <p:ext uri="{BB962C8B-B14F-4D97-AF65-F5344CB8AC3E}">
        <p14:creationId xmlns:p14="http://schemas.microsoft.com/office/powerpoint/2010/main" val="1905754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Life insurance</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20</a:t>
            </a:fld>
            <a:endParaRPr lang="en-US" dirty="0"/>
          </a:p>
        </p:txBody>
      </p:sp>
      <p:sp>
        <p:nvSpPr>
          <p:cNvPr id="3" name="Content Placeholder 2">
            <a:extLst>
              <a:ext uri="{FF2B5EF4-FFF2-40B4-BE49-F238E27FC236}">
                <a16:creationId xmlns:a16="http://schemas.microsoft.com/office/drawing/2014/main" id="{D0B77411-0462-B03B-F36E-EADC4046BCB1}"/>
              </a:ext>
            </a:extLst>
          </p:cNvPr>
          <p:cNvSpPr>
            <a:spLocks noGrp="1"/>
          </p:cNvSpPr>
          <p:nvPr>
            <p:ph sz="half" idx="13"/>
          </p:nvPr>
        </p:nvSpPr>
        <p:spPr>
          <a:xfrm>
            <a:off x="609600" y="2500481"/>
            <a:ext cx="5181600" cy="2219301"/>
          </a:xfrm>
        </p:spPr>
        <p:txBody>
          <a:bodyPr>
            <a:normAutofit lnSpcReduction="10000"/>
          </a:bodyPr>
          <a:lstStyle/>
          <a:p>
            <a:pPr marL="0" indent="0">
              <a:buNone/>
            </a:pPr>
            <a:r>
              <a:rPr lang="en-US" sz="2400" b="1" dirty="0">
                <a:latin typeface="Times New Roman" panose="02020603050405020304" pitchFamily="18" charset="0"/>
                <a:cs typeface="Times New Roman" panose="02020603050405020304" pitchFamily="18" charset="0"/>
              </a:rPr>
              <a:t>Basic Life insurance</a:t>
            </a:r>
          </a:p>
          <a:p>
            <a:r>
              <a:rPr lang="en-US" sz="1900" dirty="0"/>
              <a:t>Must have been enrolled in a health plan offered through PEBA at time of retirement.</a:t>
            </a:r>
          </a:p>
          <a:p>
            <a:r>
              <a:rPr lang="en-US" sz="1900" dirty="0"/>
              <a:t>Can convert coverage to an individual, whole life policy within 31 days of retirement.</a:t>
            </a:r>
          </a:p>
          <a:p>
            <a:r>
              <a:rPr lang="en-US" sz="1900" dirty="0"/>
              <a:t>Retiree life insurance coverage does not include Accidental Death and Dismemberment benefits.</a:t>
            </a:r>
          </a:p>
          <a:p>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a:xfrm>
            <a:off x="6400800" y="2508541"/>
            <a:ext cx="5181600" cy="4120859"/>
          </a:xfrm>
        </p:spPr>
        <p:txBody>
          <a:bodyPr>
            <a:normAutofit lnSpcReduction="10000"/>
          </a:bodyPr>
          <a:lstStyle/>
          <a:p>
            <a:pPr marL="0" indent="0">
              <a:buNone/>
            </a:pPr>
            <a:r>
              <a:rPr lang="en-US" sz="2400" b="1" dirty="0">
                <a:latin typeface="Times New Roman" panose="02020603050405020304" pitchFamily="18" charset="0"/>
                <a:cs typeface="Times New Roman" panose="02020603050405020304" pitchFamily="18" charset="0"/>
              </a:rPr>
              <a:t>Optional Life insurance</a:t>
            </a:r>
          </a:p>
          <a:p>
            <a:r>
              <a:rPr lang="en-US" dirty="0"/>
              <a:t>Two options within 31 days of retirement.</a:t>
            </a:r>
          </a:p>
          <a:p>
            <a:pPr lvl="1"/>
            <a:r>
              <a:rPr lang="en-US" dirty="0"/>
              <a:t>Convert existing coverage to an individual, whole life policy; or</a:t>
            </a:r>
          </a:p>
          <a:p>
            <a:pPr lvl="1"/>
            <a:r>
              <a:rPr lang="en-US" dirty="0"/>
              <a:t>Continue existing coverage in $10,000 increments. </a:t>
            </a:r>
          </a:p>
          <a:p>
            <a:r>
              <a:rPr lang="en-US" dirty="0"/>
              <a:t>If continue coverage:</a:t>
            </a:r>
          </a:p>
          <a:p>
            <a:pPr lvl="1"/>
            <a:r>
              <a:rPr lang="en-US" dirty="0"/>
              <a:t>Continued coverage will reduce to 65% at age 70.</a:t>
            </a:r>
          </a:p>
          <a:p>
            <a:pPr lvl="1"/>
            <a:r>
              <a:rPr lang="en-US" dirty="0"/>
              <a:t>Retiree coverage ends the January 1 following the retiree’s 75</a:t>
            </a:r>
            <a:r>
              <a:rPr lang="en-US" baseline="30000" dirty="0"/>
              <a:t>th</a:t>
            </a:r>
            <a:r>
              <a:rPr lang="en-US" dirty="0"/>
              <a:t> birthday.</a:t>
            </a:r>
          </a:p>
          <a:p>
            <a:r>
              <a:rPr lang="en-US" dirty="0"/>
              <a:t>Retiree life insurance coverage does not include Accidental Death and Dismemberment benefits.</a:t>
            </a:r>
          </a:p>
        </p:txBody>
      </p:sp>
    </p:spTree>
    <p:extLst>
      <p:ext uri="{BB962C8B-B14F-4D97-AF65-F5344CB8AC3E}">
        <p14:creationId xmlns:p14="http://schemas.microsoft.com/office/powerpoint/2010/main" val="4013448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a:xfrm>
            <a:off x="609600" y="228599"/>
            <a:ext cx="9598430" cy="1724899"/>
          </a:xfrm>
        </p:spPr>
        <p:txBody>
          <a:bodyPr/>
          <a:lstStyle/>
          <a:p>
            <a:r>
              <a:rPr lang="en-US" dirty="0"/>
              <a:t>Life insurance</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21</a:t>
            </a:fld>
            <a:endParaRPr lang="en-US" dirty="0"/>
          </a:p>
        </p:txBody>
      </p:sp>
      <p:sp>
        <p:nvSpPr>
          <p:cNvPr id="3" name="Content Placeholder 2">
            <a:extLst>
              <a:ext uri="{FF2B5EF4-FFF2-40B4-BE49-F238E27FC236}">
                <a16:creationId xmlns:a16="http://schemas.microsoft.com/office/drawing/2014/main" id="{D0B77411-0462-B03B-F36E-EADC4046BCB1}"/>
              </a:ext>
            </a:extLst>
          </p:cNvPr>
          <p:cNvSpPr>
            <a:spLocks noGrp="1"/>
          </p:cNvSpPr>
          <p:nvPr>
            <p:ph sz="half" idx="13"/>
          </p:nvPr>
        </p:nvSpPr>
        <p:spPr>
          <a:xfrm>
            <a:off x="609600" y="2500481"/>
            <a:ext cx="5181600" cy="3790590"/>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Dependent Life insurance</a:t>
            </a:r>
          </a:p>
          <a:p>
            <a:r>
              <a:rPr lang="en-US" dirty="0"/>
              <a:t>Can convert existing spouse or child coverage to an independent, whole life policy within 31 days of retirement. </a:t>
            </a:r>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a:xfrm>
            <a:off x="6400800" y="2508542"/>
            <a:ext cx="5181600" cy="3782530"/>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Premiums in retirement</a:t>
            </a:r>
          </a:p>
          <a:p>
            <a:r>
              <a:rPr lang="en-US" dirty="0"/>
              <a:t>Converted policy premiums:</a:t>
            </a:r>
          </a:p>
          <a:p>
            <a:pPr lvl="1"/>
            <a:r>
              <a:rPr lang="en-US" dirty="0"/>
              <a:t>Underwritten individually by MetLife; and </a:t>
            </a:r>
          </a:p>
          <a:p>
            <a:pPr lvl="1"/>
            <a:r>
              <a:rPr lang="en-US" dirty="0"/>
              <a:t>Quoted and billed by MetLife.</a:t>
            </a:r>
          </a:p>
          <a:p>
            <a:r>
              <a:rPr lang="en-US" dirty="0"/>
              <a:t>Retirees who continue coverage will pay the same premium as active employees.</a:t>
            </a:r>
          </a:p>
          <a:p>
            <a:r>
              <a:rPr lang="en-US" dirty="0"/>
              <a:t>Retirees will receive the continuation and/or conversion forms directly from MetLife.</a:t>
            </a:r>
          </a:p>
        </p:txBody>
      </p:sp>
    </p:spTree>
    <p:extLst>
      <p:ext uri="{BB962C8B-B14F-4D97-AF65-F5344CB8AC3E}">
        <p14:creationId xmlns:p14="http://schemas.microsoft.com/office/powerpoint/2010/main" val="158387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A66D48-4E1B-F750-D6CC-C7E36DBF8162}"/>
              </a:ext>
            </a:extLst>
          </p:cNvPr>
          <p:cNvSpPr>
            <a:spLocks noGrp="1"/>
          </p:cNvSpPr>
          <p:nvPr>
            <p:ph sz="half" idx="1"/>
          </p:nvPr>
        </p:nvSpPr>
        <p:spPr>
          <a:xfrm>
            <a:off x="609599" y="2917779"/>
            <a:ext cx="5866015" cy="3373294"/>
          </a:xfrm>
        </p:spPr>
        <p:txBody>
          <a:bodyPr>
            <a:normAutofit/>
          </a:bodyPr>
          <a:lstStyle/>
          <a:p>
            <a:r>
              <a:rPr lang="en-US" dirty="0"/>
              <a:t>Basic Long Term Disability:</a:t>
            </a:r>
          </a:p>
          <a:p>
            <a:pPr lvl="1"/>
            <a:r>
              <a:rPr lang="en-US" dirty="0"/>
              <a:t>Available only to active employees enrolled in a health plan. </a:t>
            </a:r>
          </a:p>
          <a:p>
            <a:pPr lvl="1"/>
            <a:r>
              <a:rPr lang="en-US" dirty="0"/>
              <a:t>Ends at retirement.</a:t>
            </a:r>
          </a:p>
          <a:p>
            <a:pPr lvl="1"/>
            <a:r>
              <a:rPr lang="en-US" dirty="0"/>
              <a:t>Cannot be converted to an individual policy.</a:t>
            </a:r>
          </a:p>
          <a:p>
            <a:r>
              <a:rPr lang="en-US" dirty="0"/>
              <a:t>Supplemental Long Term Disability:</a:t>
            </a:r>
          </a:p>
          <a:p>
            <a:pPr lvl="1"/>
            <a:r>
              <a:rPr lang="en-US" dirty="0"/>
              <a:t>Available only to active employees.</a:t>
            </a:r>
          </a:p>
          <a:p>
            <a:pPr lvl="1"/>
            <a:r>
              <a:rPr lang="en-US" dirty="0"/>
              <a:t>Ends at retirement.</a:t>
            </a:r>
          </a:p>
          <a:p>
            <a:pPr lvl="1"/>
            <a:r>
              <a:rPr lang="en-US" dirty="0"/>
              <a:t>Cannot be converted to an individual policy.</a:t>
            </a:r>
          </a:p>
        </p:txBody>
      </p:sp>
      <p:sp>
        <p:nvSpPr>
          <p:cNvPr id="3" name="Title 2">
            <a:extLst>
              <a:ext uri="{FF2B5EF4-FFF2-40B4-BE49-F238E27FC236}">
                <a16:creationId xmlns:a16="http://schemas.microsoft.com/office/drawing/2014/main" id="{23C0D5CA-6976-685E-113C-38592881D3F7}"/>
              </a:ext>
            </a:extLst>
          </p:cNvPr>
          <p:cNvSpPr>
            <a:spLocks noGrp="1"/>
          </p:cNvSpPr>
          <p:nvPr>
            <p:ph type="title"/>
          </p:nvPr>
        </p:nvSpPr>
        <p:spPr>
          <a:xfrm>
            <a:off x="609600" y="228599"/>
            <a:ext cx="4702234" cy="2223655"/>
          </a:xfrm>
        </p:spPr>
        <p:txBody>
          <a:bodyPr/>
          <a:lstStyle/>
          <a:p>
            <a:r>
              <a:rPr lang="en-US" dirty="0"/>
              <a:t>Long term disability</a:t>
            </a:r>
          </a:p>
        </p:txBody>
      </p:sp>
      <p:sp>
        <p:nvSpPr>
          <p:cNvPr id="4" name="Slide Number Placeholder 3">
            <a:extLst>
              <a:ext uri="{FF2B5EF4-FFF2-40B4-BE49-F238E27FC236}">
                <a16:creationId xmlns:a16="http://schemas.microsoft.com/office/drawing/2014/main" id="{D94FCE6A-A2D6-7FE6-CC7A-F124EE6BEAFA}"/>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22</a:t>
            </a:fld>
            <a:endParaRPr lang="en-US" dirty="0"/>
          </a:p>
        </p:txBody>
      </p:sp>
    </p:spTree>
    <p:extLst>
      <p:ext uri="{BB962C8B-B14F-4D97-AF65-F5344CB8AC3E}">
        <p14:creationId xmlns:p14="http://schemas.microsoft.com/office/powerpoint/2010/main" val="31457835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A66D48-4E1B-F750-D6CC-C7E36DBF8162}"/>
              </a:ext>
            </a:extLst>
          </p:cNvPr>
          <p:cNvSpPr>
            <a:spLocks noGrp="1"/>
          </p:cNvSpPr>
          <p:nvPr>
            <p:ph sz="half" idx="1"/>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MoneyPlus</a:t>
            </a:r>
          </a:p>
          <a:p>
            <a:r>
              <a:rPr lang="en-US" dirty="0"/>
              <a:t>Pretax Group Insurance Premium feature is not available in retirement.</a:t>
            </a:r>
          </a:p>
          <a:p>
            <a:r>
              <a:rPr lang="en-US" dirty="0"/>
              <a:t>Flexible spending accounts are not available in retirement.</a:t>
            </a:r>
          </a:p>
        </p:txBody>
      </p:sp>
      <p:sp>
        <p:nvSpPr>
          <p:cNvPr id="5" name="Content Placeholder 4">
            <a:extLst>
              <a:ext uri="{FF2B5EF4-FFF2-40B4-BE49-F238E27FC236}">
                <a16:creationId xmlns:a16="http://schemas.microsoft.com/office/drawing/2014/main" id="{29532AA2-1A06-85CE-A276-18974842F56D}"/>
              </a:ext>
            </a:extLst>
          </p:cNvPr>
          <p:cNvSpPr>
            <a:spLocks noGrp="1"/>
          </p:cNvSpPr>
          <p:nvPr>
            <p:ph sz="half" idx="2"/>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Health Savings Accounts</a:t>
            </a:r>
          </a:p>
          <a:p>
            <a:r>
              <a:rPr lang="en-US" dirty="0"/>
              <a:t>Retirees enrolled in the Savings Plan who are not eligible for Medicare can continue to contribute to their Health Savings Account but cannot do so pretax through PEBA.</a:t>
            </a:r>
          </a:p>
          <a:p>
            <a:endParaRPr lang="en-US" dirty="0"/>
          </a:p>
        </p:txBody>
      </p:sp>
      <p:sp>
        <p:nvSpPr>
          <p:cNvPr id="3" name="Title 2">
            <a:extLst>
              <a:ext uri="{FF2B5EF4-FFF2-40B4-BE49-F238E27FC236}">
                <a16:creationId xmlns:a16="http://schemas.microsoft.com/office/drawing/2014/main" id="{23C0D5CA-6976-685E-113C-38592881D3F7}"/>
              </a:ext>
            </a:extLst>
          </p:cNvPr>
          <p:cNvSpPr>
            <a:spLocks noGrp="1"/>
          </p:cNvSpPr>
          <p:nvPr>
            <p:ph type="title"/>
          </p:nvPr>
        </p:nvSpPr>
        <p:spPr/>
        <p:txBody>
          <a:bodyPr/>
          <a:lstStyle/>
          <a:p>
            <a:r>
              <a:rPr lang="en-US" dirty="0"/>
              <a:t>Tax-favored accounts</a:t>
            </a:r>
          </a:p>
        </p:txBody>
      </p:sp>
      <p:sp>
        <p:nvSpPr>
          <p:cNvPr id="4" name="Slide Number Placeholder 3">
            <a:extLst>
              <a:ext uri="{FF2B5EF4-FFF2-40B4-BE49-F238E27FC236}">
                <a16:creationId xmlns:a16="http://schemas.microsoft.com/office/drawing/2014/main" id="{D94FCE6A-A2D6-7FE6-CC7A-F124EE6BEAFA}"/>
              </a:ext>
            </a:extLst>
          </p:cNvPr>
          <p:cNvSpPr>
            <a:spLocks noGrp="1"/>
          </p:cNvSpPr>
          <p:nvPr>
            <p:ph type="sldNum" sz="quarter" idx="12"/>
          </p:nvPr>
        </p:nvSpPr>
        <p:spPr/>
        <p:txBody>
          <a:bodyPr/>
          <a:lstStyle/>
          <a:p>
            <a:fld id="{28024367-D536-4F59-B2ED-0E7825EDA9AF}" type="slidenum">
              <a:rPr lang="en-US" smtClean="0"/>
              <a:pPr/>
              <a:t>23</a:t>
            </a:fld>
            <a:endParaRPr lang="en-US" dirty="0"/>
          </a:p>
        </p:txBody>
      </p:sp>
    </p:spTree>
    <p:extLst>
      <p:ext uri="{BB962C8B-B14F-4D97-AF65-F5344CB8AC3E}">
        <p14:creationId xmlns:p14="http://schemas.microsoft.com/office/powerpoint/2010/main" val="32121073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8DBDAB-1A48-49EB-BEDD-9BAE71222DC1}"/>
              </a:ext>
            </a:extLst>
          </p:cNvPr>
          <p:cNvSpPr>
            <a:spLocks noGrp="1"/>
          </p:cNvSpPr>
          <p:nvPr>
            <p:ph sz="half" idx="1"/>
          </p:nvPr>
        </p:nvSpPr>
        <p:spPr/>
        <p:txBody>
          <a:bodyPr>
            <a:normAutofit/>
          </a:bodyPr>
          <a:lstStyle/>
          <a:p>
            <a:r>
              <a:rPr lang="en-US" dirty="0"/>
              <a:t>The </a:t>
            </a:r>
            <a:r>
              <a:rPr lang="en-US" i="1" dirty="0"/>
              <a:t>Retiree Packet</a:t>
            </a:r>
            <a:r>
              <a:rPr lang="en-US" dirty="0"/>
              <a:t>, available at </a:t>
            </a:r>
            <a:r>
              <a:rPr lang="en-US" dirty="0">
                <a:hlinkClick r:id="rId2"/>
              </a:rPr>
              <a:t>peba.sc.gov/forms</a:t>
            </a:r>
            <a:r>
              <a:rPr lang="en-US" dirty="0"/>
              <a:t>, is a comprehensive packet that includes:</a:t>
            </a:r>
          </a:p>
          <a:p>
            <a:pPr lvl="1"/>
            <a:r>
              <a:rPr lang="en-US" i="1" dirty="0"/>
              <a:t>Retiree Insurance Eligibility, Funding </a:t>
            </a:r>
            <a:r>
              <a:rPr lang="en-US" dirty="0"/>
              <a:t>flyers; </a:t>
            </a:r>
          </a:p>
          <a:p>
            <a:pPr lvl="1"/>
            <a:r>
              <a:rPr lang="en-US" i="1" dirty="0"/>
              <a:t>Employment Verification Record</a:t>
            </a:r>
            <a:r>
              <a:rPr lang="en-US" dirty="0"/>
              <a:t>; </a:t>
            </a:r>
          </a:p>
          <a:p>
            <a:pPr lvl="1"/>
            <a:r>
              <a:rPr lang="en-US" i="1" dirty="0"/>
              <a:t>Certification Regarding Tobacco or E-cigarette Use</a:t>
            </a:r>
            <a:r>
              <a:rPr lang="en-US" dirty="0"/>
              <a:t>; and </a:t>
            </a:r>
          </a:p>
          <a:p>
            <a:pPr lvl="1"/>
            <a:r>
              <a:rPr lang="en-US" dirty="0"/>
              <a:t>Other helpful information. </a:t>
            </a:r>
          </a:p>
          <a:p>
            <a:endParaRPr lang="en-US" dirty="0"/>
          </a:p>
        </p:txBody>
      </p:sp>
      <p:sp>
        <p:nvSpPr>
          <p:cNvPr id="5" name="Content Placeholder 4">
            <a:extLst>
              <a:ext uri="{FF2B5EF4-FFF2-40B4-BE49-F238E27FC236}">
                <a16:creationId xmlns:a16="http://schemas.microsoft.com/office/drawing/2014/main" id="{92505664-9108-0693-1D9E-050AE166FFF9}"/>
              </a:ext>
            </a:extLst>
          </p:cNvPr>
          <p:cNvSpPr>
            <a:spLocks noGrp="1"/>
          </p:cNvSpPr>
          <p:nvPr>
            <p:ph sz="half" idx="2"/>
          </p:nvPr>
        </p:nvSpPr>
        <p:spPr/>
        <p:txBody>
          <a:bodyPr/>
          <a:lstStyle/>
          <a:p>
            <a:r>
              <a:rPr lang="en-US" dirty="0"/>
              <a:t>Service and disability retirement life event checklists available at </a:t>
            </a:r>
            <a:r>
              <a:rPr lang="en-US" dirty="0">
                <a:hlinkClick r:id="rId3"/>
              </a:rPr>
              <a:t>peba.sc.gov/publications</a:t>
            </a:r>
            <a:r>
              <a:rPr lang="en-US" dirty="0"/>
              <a:t> for both members and employers.</a:t>
            </a:r>
          </a:p>
          <a:p>
            <a:r>
              <a:rPr lang="en-US" i="1" dirty="0">
                <a:hlinkClick r:id="rId4"/>
              </a:rPr>
              <a:t>Insurance Coverage for the Medicare-eligible Member</a:t>
            </a:r>
            <a:r>
              <a:rPr lang="en-US" dirty="0"/>
              <a:t> handbook.</a:t>
            </a:r>
          </a:p>
          <a:p>
            <a:r>
              <a:rPr lang="en-US" i="1" dirty="0">
                <a:hlinkClick r:id="rId5"/>
              </a:rPr>
              <a:t>Retiree Notice of Election</a:t>
            </a:r>
            <a:r>
              <a:rPr lang="en-US" i="1" dirty="0"/>
              <a:t> </a:t>
            </a:r>
            <a:r>
              <a:rPr lang="en-US" dirty="0"/>
              <a:t>form.</a:t>
            </a:r>
          </a:p>
        </p:txBody>
      </p:sp>
      <p:sp>
        <p:nvSpPr>
          <p:cNvPr id="4" name="Slide Number Placeholder 3">
            <a:extLst>
              <a:ext uri="{FF2B5EF4-FFF2-40B4-BE49-F238E27FC236}">
                <a16:creationId xmlns:a16="http://schemas.microsoft.com/office/drawing/2014/main" id="{7C57F0CF-90AF-4E9D-91C6-FDC80E0558BD}"/>
              </a:ext>
            </a:extLst>
          </p:cNvPr>
          <p:cNvSpPr>
            <a:spLocks noGrp="1"/>
          </p:cNvSpPr>
          <p:nvPr>
            <p:ph type="sldNum" sz="quarter" idx="12"/>
          </p:nvPr>
        </p:nvSpPr>
        <p:spPr/>
        <p:txBody>
          <a:bodyPr/>
          <a:lstStyle/>
          <a:p>
            <a:fld id="{28024367-D536-4F59-B2ED-0E7825EDA9AF}" type="slidenum">
              <a:rPr lang="en-US" smtClean="0"/>
              <a:pPr/>
              <a:t>24</a:t>
            </a:fld>
            <a:endParaRPr lang="en-US" dirty="0"/>
          </a:p>
        </p:txBody>
      </p:sp>
      <p:sp>
        <p:nvSpPr>
          <p:cNvPr id="2" name="Title 1">
            <a:extLst>
              <a:ext uri="{FF2B5EF4-FFF2-40B4-BE49-F238E27FC236}">
                <a16:creationId xmlns:a16="http://schemas.microsoft.com/office/drawing/2014/main" id="{91269AA9-5F01-4BF9-A2AD-C6494EB24C8E}"/>
              </a:ext>
            </a:extLst>
          </p:cNvPr>
          <p:cNvSpPr>
            <a:spLocks noGrp="1"/>
          </p:cNvSpPr>
          <p:nvPr>
            <p:ph type="title"/>
          </p:nvPr>
        </p:nvSpPr>
        <p:spPr/>
        <p:txBody>
          <a:bodyPr/>
          <a:lstStyle/>
          <a:p>
            <a:r>
              <a:rPr lang="en-US" dirty="0"/>
              <a:t>Assisting an employee </a:t>
            </a:r>
          </a:p>
        </p:txBody>
      </p:sp>
    </p:spTree>
    <p:extLst>
      <p:ext uri="{BB962C8B-B14F-4D97-AF65-F5344CB8AC3E}">
        <p14:creationId xmlns:p14="http://schemas.microsoft.com/office/powerpoint/2010/main" val="1259729683"/>
      </p:ext>
    </p:extLst>
  </p:cSld>
  <p:clrMapOvr>
    <a:masterClrMapping/>
  </p:clrMapOvr>
  <mc:AlternateContent xmlns:mc="http://schemas.openxmlformats.org/markup-compatibility/2006" xmlns:p14="http://schemas.microsoft.com/office/powerpoint/2010/main">
    <mc:Choice Requires="p14">
      <p:transition spd="slow" p14:dur="2000" advTm="30673"/>
    </mc:Choice>
    <mc:Fallback xmlns="">
      <p:transition spd="slow" advTm="30673"/>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CBC647-B328-4710-BFB4-3B37889BC09A}"/>
              </a:ext>
            </a:extLst>
          </p:cNvPr>
          <p:cNvSpPr>
            <a:spLocks noGrp="1"/>
          </p:cNvSpPr>
          <p:nvPr>
            <p:ph sz="half" idx="1"/>
          </p:nvPr>
        </p:nvSpPr>
        <p:spPr/>
        <p:txBody>
          <a:bodyPr>
            <a:normAutofit/>
          </a:bodyPr>
          <a:lstStyle/>
          <a:p>
            <a:r>
              <a:rPr lang="en-US" dirty="0"/>
              <a:t>If PEBA determines employee is eligible for retiree insurance, employee must complete and submit:</a:t>
            </a:r>
          </a:p>
          <a:p>
            <a:pPr lvl="1"/>
            <a:r>
              <a:rPr lang="en-US" i="1" dirty="0">
                <a:hlinkClick r:id="rId2">
                  <a:extLst>
                    <a:ext uri="{A12FA001-AC4F-418D-AE19-62706E023703}">
                      <ahyp:hlinkClr xmlns:ahyp="http://schemas.microsoft.com/office/drawing/2018/hyperlinkcolor" val="tx"/>
                    </a:ext>
                  </a:extLst>
                </a:hlinkClick>
              </a:rPr>
              <a:t>Retiree Notice of Election</a:t>
            </a:r>
            <a:r>
              <a:rPr lang="en-US" dirty="0"/>
              <a:t>; and </a:t>
            </a:r>
          </a:p>
          <a:p>
            <a:pPr lvl="1"/>
            <a:r>
              <a:rPr lang="en-US" i="1" dirty="0">
                <a:hlinkClick r:id="rId3">
                  <a:extLst>
                    <a:ext uri="{A12FA001-AC4F-418D-AE19-62706E023703}">
                      <ahyp:hlinkClr xmlns:ahyp="http://schemas.microsoft.com/office/drawing/2018/hyperlinkcolor" val="tx"/>
                    </a:ext>
                  </a:extLst>
                </a:hlinkClick>
              </a:rPr>
              <a:t>Certification Regarding Tobacco and E-cigarette Use</a:t>
            </a:r>
            <a:r>
              <a:rPr lang="en-US" dirty="0"/>
              <a:t>.</a:t>
            </a:r>
          </a:p>
        </p:txBody>
      </p:sp>
      <p:sp>
        <p:nvSpPr>
          <p:cNvPr id="5" name="Content Placeholder 4">
            <a:extLst>
              <a:ext uri="{FF2B5EF4-FFF2-40B4-BE49-F238E27FC236}">
                <a16:creationId xmlns:a16="http://schemas.microsoft.com/office/drawing/2014/main" id="{41FAAB3D-9497-AA53-8854-56DD3A14C5FF}"/>
              </a:ext>
            </a:extLst>
          </p:cNvPr>
          <p:cNvSpPr>
            <a:spLocks noGrp="1"/>
          </p:cNvSpPr>
          <p:nvPr>
            <p:ph sz="half" idx="2"/>
          </p:nvPr>
        </p:nvSpPr>
        <p:spPr/>
        <p:txBody>
          <a:bodyPr/>
          <a:lstStyle/>
          <a:p>
            <a:r>
              <a:rPr lang="en-US" dirty="0"/>
              <a:t>PEBA is the benefits administrator for retirees of state agencies, public higher education institutions, public school districts and charter schools that participate in both insurance and retirement.</a:t>
            </a:r>
          </a:p>
          <a:p>
            <a:r>
              <a:rPr lang="en-US" dirty="0"/>
              <a:t>Retirees of participating optional employers and charter schools that participate in insurance only keep the same benefits administrator from their former employer. </a:t>
            </a:r>
          </a:p>
        </p:txBody>
      </p:sp>
      <p:sp>
        <p:nvSpPr>
          <p:cNvPr id="2" name="Title 1">
            <a:extLst>
              <a:ext uri="{FF2B5EF4-FFF2-40B4-BE49-F238E27FC236}">
                <a16:creationId xmlns:a16="http://schemas.microsoft.com/office/drawing/2014/main" id="{C8AC98C6-472C-4467-A5C9-64AB1C5D80A2}"/>
              </a:ext>
            </a:extLst>
          </p:cNvPr>
          <p:cNvSpPr>
            <a:spLocks noGrp="1"/>
          </p:cNvSpPr>
          <p:nvPr>
            <p:ph type="title"/>
          </p:nvPr>
        </p:nvSpPr>
        <p:spPr/>
        <p:txBody>
          <a:bodyPr/>
          <a:lstStyle/>
          <a:p>
            <a:r>
              <a:rPr lang="en-US" dirty="0"/>
              <a:t>Enrollment</a:t>
            </a:r>
          </a:p>
        </p:txBody>
      </p:sp>
      <p:sp>
        <p:nvSpPr>
          <p:cNvPr id="4" name="Slide Number Placeholder 3">
            <a:extLst>
              <a:ext uri="{FF2B5EF4-FFF2-40B4-BE49-F238E27FC236}">
                <a16:creationId xmlns:a16="http://schemas.microsoft.com/office/drawing/2014/main" id="{16B9CA0C-CBC3-4683-8F2D-0324F49C5F6A}"/>
              </a:ext>
            </a:extLst>
          </p:cNvPr>
          <p:cNvSpPr>
            <a:spLocks noGrp="1"/>
          </p:cNvSpPr>
          <p:nvPr>
            <p:ph type="sldNum" sz="quarter" idx="12"/>
          </p:nvPr>
        </p:nvSpPr>
        <p:spPr/>
        <p:txBody>
          <a:bodyPr/>
          <a:lstStyle/>
          <a:p>
            <a:fld id="{28024367-D536-4F59-B2ED-0E7825EDA9AF}" type="slidenum">
              <a:rPr lang="en-US" smtClean="0"/>
              <a:pPr/>
              <a:t>25</a:t>
            </a:fld>
            <a:endParaRPr lang="en-US" dirty="0"/>
          </a:p>
        </p:txBody>
      </p:sp>
    </p:spTree>
    <p:extLst>
      <p:ext uri="{BB962C8B-B14F-4D97-AF65-F5344CB8AC3E}">
        <p14:creationId xmlns:p14="http://schemas.microsoft.com/office/powerpoint/2010/main" val="1473619145"/>
      </p:ext>
    </p:extLst>
  </p:cSld>
  <p:clrMapOvr>
    <a:masterClrMapping/>
  </p:clrMapOvr>
  <mc:AlternateContent xmlns:mc="http://schemas.openxmlformats.org/markup-compatibility/2006" xmlns:p14="http://schemas.microsoft.com/office/powerpoint/2010/main">
    <mc:Choice Requires="p14">
      <p:transition spd="slow" p14:dur="2000" advTm="47312"/>
    </mc:Choice>
    <mc:Fallback xmlns="">
      <p:transition spd="slow" advTm="47312"/>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F0431-53BC-401F-8F99-F229B7610215}"/>
              </a:ext>
            </a:extLst>
          </p:cNvPr>
          <p:cNvSpPr>
            <a:spLocks noGrp="1"/>
          </p:cNvSpPr>
          <p:nvPr>
            <p:ph type="title"/>
          </p:nvPr>
        </p:nvSpPr>
        <p:spPr/>
        <p:txBody>
          <a:bodyPr/>
          <a:lstStyle/>
          <a:p>
            <a:r>
              <a:rPr lang="en-US"/>
              <a:t>Premiums and billing</a:t>
            </a:r>
            <a:endParaRPr lang="en-US" dirty="0"/>
          </a:p>
        </p:txBody>
      </p:sp>
      <p:sp>
        <p:nvSpPr>
          <p:cNvPr id="4" name="Slide Number Placeholder 3">
            <a:extLst>
              <a:ext uri="{FF2B5EF4-FFF2-40B4-BE49-F238E27FC236}">
                <a16:creationId xmlns:a16="http://schemas.microsoft.com/office/drawing/2014/main" id="{01B190D9-23ED-45AF-88BA-9818D69B9738}"/>
              </a:ext>
            </a:extLst>
          </p:cNvPr>
          <p:cNvSpPr>
            <a:spLocks noGrp="1"/>
          </p:cNvSpPr>
          <p:nvPr>
            <p:ph type="sldNum" sz="quarter" idx="12"/>
          </p:nvPr>
        </p:nvSpPr>
        <p:spPr/>
        <p:txBody>
          <a:bodyPr/>
          <a:lstStyle/>
          <a:p>
            <a:fld id="{28024367-D536-4F59-B2ED-0E7825EDA9AF}" type="slidenum">
              <a:rPr lang="en-US" smtClean="0"/>
              <a:pPr/>
              <a:t>26</a:t>
            </a:fld>
            <a:endParaRPr lang="en-US" dirty="0"/>
          </a:p>
        </p:txBody>
      </p:sp>
      <p:sp>
        <p:nvSpPr>
          <p:cNvPr id="5" name="Content Placeholder 4">
            <a:extLst>
              <a:ext uri="{FF2B5EF4-FFF2-40B4-BE49-F238E27FC236}">
                <a16:creationId xmlns:a16="http://schemas.microsoft.com/office/drawing/2014/main" id="{1082896B-9BB9-A753-EDBF-C02AA84666B4}"/>
              </a:ext>
            </a:extLst>
          </p:cNvPr>
          <p:cNvSpPr>
            <a:spLocks noGrp="1"/>
          </p:cNvSpPr>
          <p:nvPr>
            <p:ph sz="half" idx="13"/>
          </p:nvPr>
        </p:nvSpPr>
        <p:spPr/>
        <p:txBody>
          <a:bodyPr>
            <a:normAutofit fontScale="92500" lnSpcReduction="10000"/>
          </a:bodyPr>
          <a:lstStyle/>
          <a:p>
            <a:r>
              <a:rPr lang="en-US" dirty="0"/>
              <a:t>Retirees of state agencies, public higher education institutions, public school districts and charter schools that participate in both insurance and retirement:</a:t>
            </a:r>
          </a:p>
          <a:p>
            <a:pPr lvl="1"/>
            <a:r>
              <a:rPr lang="en-US" dirty="0"/>
              <a:t>Premiums are deducted from monthly retirement benefit payments</a:t>
            </a:r>
            <a:r>
              <a:rPr lang="en-US" baseline="30000" dirty="0"/>
              <a:t>1</a:t>
            </a:r>
            <a:r>
              <a:rPr lang="en-US" dirty="0"/>
              <a:t> or through bank draft.</a:t>
            </a:r>
          </a:p>
          <a:p>
            <a:pPr lvl="1"/>
            <a:r>
              <a:rPr lang="en-US" dirty="0"/>
              <a:t>Depending on when retirement paperwork is finalized, more than one month’s premium may be deducted from first benefit payment.</a:t>
            </a:r>
          </a:p>
          <a:p>
            <a:pPr lvl="1"/>
            <a:r>
              <a:rPr lang="en-US" dirty="0"/>
              <a:t>If premiums are due before retirement is finalized, PEBA sends a bill until the benefit payment is processed.</a:t>
            </a:r>
          </a:p>
          <a:p>
            <a:pPr lvl="1"/>
            <a:r>
              <a:rPr lang="en-US" altLang="en-US" dirty="0"/>
              <a:t>Premiums are due by the 10</a:t>
            </a:r>
            <a:r>
              <a:rPr lang="en-US" altLang="en-US" baseline="30000" dirty="0"/>
              <a:t>th</a:t>
            </a:r>
            <a:r>
              <a:rPr lang="en-US" altLang="en-US" dirty="0"/>
              <a:t> of each month, and PEBA will cancel coverage if payment not received.</a:t>
            </a:r>
            <a:endParaRPr lang="en-US" dirty="0"/>
          </a:p>
        </p:txBody>
      </p:sp>
      <p:sp>
        <p:nvSpPr>
          <p:cNvPr id="3" name="Content Placeholder 2">
            <a:extLst>
              <a:ext uri="{FF2B5EF4-FFF2-40B4-BE49-F238E27FC236}">
                <a16:creationId xmlns:a16="http://schemas.microsoft.com/office/drawing/2014/main" id="{8BA12263-C3F9-4722-BFD8-EF5ACEA3F6BA}"/>
              </a:ext>
            </a:extLst>
          </p:cNvPr>
          <p:cNvSpPr>
            <a:spLocks noGrp="1"/>
          </p:cNvSpPr>
          <p:nvPr>
            <p:ph sz="half" idx="2"/>
          </p:nvPr>
        </p:nvSpPr>
        <p:spPr/>
        <p:txBody>
          <a:bodyPr>
            <a:normAutofit/>
          </a:bodyPr>
          <a:lstStyle/>
          <a:p>
            <a:r>
              <a:rPr lang="en-US" dirty="0"/>
              <a:t>Retirees of optional employers and </a:t>
            </a:r>
            <a:r>
              <a:rPr lang="en-US" altLang="en-US" dirty="0"/>
              <a:t>charter schools that participate in insurance only</a:t>
            </a:r>
            <a:r>
              <a:rPr lang="en-US" dirty="0"/>
              <a:t>:</a:t>
            </a:r>
          </a:p>
          <a:p>
            <a:pPr lvl="1"/>
            <a:r>
              <a:rPr lang="en-US" dirty="0"/>
              <a:t>Premiums are billed to the employer who must submit payment in full to PEBA. </a:t>
            </a:r>
          </a:p>
          <a:p>
            <a:pPr lvl="1"/>
            <a:r>
              <a:rPr lang="en-US" altLang="en-US" dirty="0"/>
              <a:t>$3 monthly administrative fee for retirees enrolled in health and/or dental. Optional employers may charge fee to the retiree. </a:t>
            </a:r>
          </a:p>
          <a:p>
            <a:pPr lvl="1"/>
            <a:r>
              <a:rPr lang="en-US" dirty="0"/>
              <a:t>Retirees pay premiums directly to employer.</a:t>
            </a:r>
          </a:p>
          <a:p>
            <a:endParaRPr lang="en-US" dirty="0"/>
          </a:p>
        </p:txBody>
      </p:sp>
      <p:sp>
        <p:nvSpPr>
          <p:cNvPr id="8" name="TextBox 7">
            <a:extLst>
              <a:ext uri="{FF2B5EF4-FFF2-40B4-BE49-F238E27FC236}">
                <a16:creationId xmlns:a16="http://schemas.microsoft.com/office/drawing/2014/main" id="{CB1305B8-D064-4A0A-8CBE-50AF4BEA5208}"/>
              </a:ext>
            </a:extLst>
          </p:cNvPr>
          <p:cNvSpPr txBox="1">
            <a:spLocks noChangeArrowheads="1"/>
          </p:cNvSpPr>
          <p:nvPr>
            <p:custDataLst>
              <p:tags r:id="rId1"/>
            </p:custDataLst>
          </p:nvPr>
        </p:nvSpPr>
        <p:spPr bwMode="auto">
          <a:xfrm>
            <a:off x="6400800" y="6044850"/>
            <a:ext cx="51816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defRPr/>
            </a:pPr>
            <a:r>
              <a:rPr lang="en-US" altLang="en-US" sz="1000" kern="0" baseline="30000" dirty="0">
                <a:solidFill>
                  <a:schemeClr val="tx2"/>
                </a:solidFill>
              </a:rPr>
              <a:t>1</a:t>
            </a:r>
            <a:r>
              <a:rPr lang="en-US" altLang="en-US" sz="1000" kern="0" dirty="0">
                <a:solidFill>
                  <a:schemeClr val="tx2"/>
                </a:solidFill>
              </a:rPr>
              <a:t>If total premiums are more than amount of check, PEBA will bill the retiree for the full amount.</a:t>
            </a:r>
          </a:p>
        </p:txBody>
      </p:sp>
    </p:spTree>
    <p:extLst>
      <p:ext uri="{BB962C8B-B14F-4D97-AF65-F5344CB8AC3E}">
        <p14:creationId xmlns:p14="http://schemas.microsoft.com/office/powerpoint/2010/main" val="3573163798"/>
      </p:ext>
    </p:extLst>
  </p:cSld>
  <p:clrMapOvr>
    <a:masterClrMapping/>
  </p:clrMapOvr>
  <mc:AlternateContent xmlns:mc="http://schemas.openxmlformats.org/markup-compatibility/2006" xmlns:p14="http://schemas.microsoft.com/office/powerpoint/2010/main">
    <mc:Choice Requires="p14">
      <p:transition spd="slow" p14:dur="2000" advTm="71807"/>
    </mc:Choice>
    <mc:Fallback xmlns="">
      <p:transition spd="slow" advTm="71807"/>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a:xfrm>
            <a:off x="609600" y="228599"/>
            <a:ext cx="9598430" cy="1724899"/>
          </a:xfrm>
        </p:spPr>
        <p:txBody>
          <a:bodyPr/>
          <a:lstStyle/>
          <a:p>
            <a:r>
              <a:rPr lang="en-US"/>
              <a:t>Returning to work for a participating employer after retirement</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27</a:t>
            </a:fld>
            <a:endParaRPr lang="en-US" dirty="0"/>
          </a:p>
        </p:txBody>
      </p:sp>
      <p:sp>
        <p:nvSpPr>
          <p:cNvPr id="3" name="Content Placeholder 2">
            <a:extLst>
              <a:ext uri="{FF2B5EF4-FFF2-40B4-BE49-F238E27FC236}">
                <a16:creationId xmlns:a16="http://schemas.microsoft.com/office/drawing/2014/main" id="{D0B77411-0462-B03B-F36E-EADC4046BCB1}"/>
              </a:ext>
            </a:extLst>
          </p:cNvPr>
          <p:cNvSpPr>
            <a:spLocks noGrp="1"/>
          </p:cNvSpPr>
          <p:nvPr>
            <p:ph sz="half" idx="13"/>
          </p:nvPr>
        </p:nvSpPr>
        <p:spPr>
          <a:xfrm>
            <a:off x="609600" y="2500481"/>
            <a:ext cx="5181600" cy="3790590"/>
          </a:xfrm>
        </p:spPr>
        <p:txBody>
          <a:bodyPr>
            <a:normAutofit/>
          </a:bodyPr>
          <a:lstStyle/>
          <a:p>
            <a:r>
              <a:rPr lang="en-US" dirty="0"/>
              <a:t>If retiree returns to active employment in an insurance-eligible position, retiree will no longer be eligible for retiree coverage.</a:t>
            </a:r>
            <a:r>
              <a:rPr lang="en-US" baseline="30000" dirty="0"/>
              <a:t>1</a:t>
            </a:r>
            <a:endParaRPr lang="en-US" dirty="0"/>
          </a:p>
          <a:p>
            <a:pPr lvl="1"/>
            <a:r>
              <a:rPr lang="en-US" dirty="0"/>
              <a:t>Must elect active coverage and may be eligible for additional benefits; or</a:t>
            </a:r>
          </a:p>
          <a:p>
            <a:pPr lvl="1"/>
            <a:r>
              <a:rPr lang="en-US" dirty="0"/>
              <a:t>Refuse all PEBA-sponsored coverage.</a:t>
            </a:r>
          </a:p>
          <a:p>
            <a:r>
              <a:rPr lang="en-US" dirty="0"/>
              <a:t>Once active employment ends, retiree may return to retiree coverage within 31 days. </a:t>
            </a:r>
          </a:p>
          <a:p>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a:xfrm>
            <a:off x="6400800" y="2508542"/>
            <a:ext cx="5181600" cy="3782530"/>
          </a:xfrm>
        </p:spPr>
        <p:txBody>
          <a:bodyPr>
            <a:normAutofit/>
          </a:bodyPr>
          <a:lstStyle/>
          <a:p>
            <a:r>
              <a:rPr lang="en-US" dirty="0"/>
              <a:t>If hired and not in an insurance-eligible position, retiree may remain on retiree coverage. </a:t>
            </a:r>
          </a:p>
          <a:p>
            <a:r>
              <a:rPr lang="en-US" dirty="0"/>
              <a:t>Provide the </a:t>
            </a:r>
            <a:r>
              <a:rPr lang="en-US" i="1" dirty="0">
                <a:hlinkClick r:id="rId2"/>
              </a:rPr>
              <a:t>How Returning to Work Will Impact Your Insurance Benefits</a:t>
            </a:r>
            <a:r>
              <a:rPr lang="en-US" dirty="0"/>
              <a:t> flyer. </a:t>
            </a:r>
          </a:p>
          <a:p>
            <a:r>
              <a:rPr lang="en-US" dirty="0"/>
              <a:t>Learn more in the </a:t>
            </a:r>
            <a:r>
              <a:rPr lang="en-US" i="1" dirty="0">
                <a:hlinkClick r:id="rId3"/>
              </a:rPr>
              <a:t>Insurance Benefits Guide</a:t>
            </a:r>
            <a:r>
              <a:rPr lang="en-US" dirty="0"/>
              <a:t>.</a:t>
            </a:r>
          </a:p>
        </p:txBody>
      </p:sp>
      <p:sp>
        <p:nvSpPr>
          <p:cNvPr id="10" name="TextBox 9">
            <a:extLst>
              <a:ext uri="{FF2B5EF4-FFF2-40B4-BE49-F238E27FC236}">
                <a16:creationId xmlns:a16="http://schemas.microsoft.com/office/drawing/2014/main" id="{23BDA54F-2307-CE20-9F44-6791D11E20D0}"/>
              </a:ext>
            </a:extLst>
          </p:cNvPr>
          <p:cNvSpPr txBox="1">
            <a:spLocks noChangeArrowheads="1"/>
          </p:cNvSpPr>
          <p:nvPr/>
        </p:nvSpPr>
        <p:spPr bwMode="auto">
          <a:xfrm>
            <a:off x="609600" y="5593158"/>
            <a:ext cx="5181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altLang="en-US" sz="1000" baseline="30000" dirty="0">
                <a:solidFill>
                  <a:schemeClr val="tx2"/>
                </a:solidFill>
              </a:rPr>
              <a:t>1</a:t>
            </a:r>
            <a:r>
              <a:rPr lang="en-US" altLang="en-US" sz="1000" dirty="0">
                <a:solidFill>
                  <a:schemeClr val="tx2"/>
                </a:solidFill>
              </a:rPr>
              <a:t>Retirees who are not eligible for Medicare and who retired from an employer that does not participate in the state’s Retiree Health Insurance Trust Fund can remain on retiree coverage if they return to work in an insurance-eligible position. Contact your previous employer if you are unsure whether it participates in the Retiree Health Insurance Trust Fund.</a:t>
            </a:r>
          </a:p>
        </p:txBody>
      </p:sp>
    </p:spTree>
    <p:extLst>
      <p:ext uri="{BB962C8B-B14F-4D97-AF65-F5344CB8AC3E}">
        <p14:creationId xmlns:p14="http://schemas.microsoft.com/office/powerpoint/2010/main" val="4099910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CA063E5-DA77-3C64-D5E0-1A67C174D014}"/>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28</a:t>
            </a:fld>
            <a:endParaRPr lang="en-US" dirty="0"/>
          </a:p>
        </p:txBody>
      </p:sp>
      <p:sp>
        <p:nvSpPr>
          <p:cNvPr id="3" name="Content Placeholder 2">
            <a:extLst>
              <a:ext uri="{FF2B5EF4-FFF2-40B4-BE49-F238E27FC236}">
                <a16:creationId xmlns:a16="http://schemas.microsoft.com/office/drawing/2014/main" id="{8AB8ABB0-86F4-F040-8F6D-0A79F459A90D}"/>
              </a:ext>
            </a:extLst>
          </p:cNvPr>
          <p:cNvSpPr>
            <a:spLocks noGrp="1"/>
          </p:cNvSpPr>
          <p:nvPr>
            <p:ph sz="half" idx="1"/>
          </p:nvPr>
        </p:nvSpPr>
        <p:spPr>
          <a:xfrm>
            <a:off x="609600" y="1611018"/>
            <a:ext cx="10972798" cy="4690026"/>
          </a:xfrm>
        </p:spPr>
        <p:txBody>
          <a:bodyPr/>
          <a:lstStyle/>
          <a:p>
            <a:r>
              <a:rPr lang="en-US" dirty="0"/>
              <a:t>Medicare cannot be primary for retiree or any covered family members while enrolled in coverage as an active employee. </a:t>
            </a:r>
          </a:p>
          <a:p>
            <a:pPr lvl="1"/>
            <a:r>
              <a:rPr lang="en-US" dirty="0"/>
              <a:t>Enroll as an active employee with Medicare as the secondary payer; or</a:t>
            </a:r>
          </a:p>
          <a:p>
            <a:pPr lvl="1"/>
            <a:r>
              <a:rPr lang="en-US" dirty="0"/>
              <a:t>Refuse all PEBA-sponsored health coverage and have Medicare coverage only.</a:t>
            </a:r>
          </a:p>
          <a:p>
            <a:pPr lvl="2"/>
            <a:r>
              <a:rPr lang="en-US"/>
              <a:t>Retirees can </a:t>
            </a:r>
            <a:r>
              <a:rPr lang="en-US" dirty="0"/>
              <a:t>keep dental and vision coverage with PEBA. </a:t>
            </a:r>
          </a:p>
          <a:p>
            <a:pPr lvl="0"/>
            <a:r>
              <a:rPr lang="en-US" dirty="0"/>
              <a:t>If enrolled in active coverage, retiree must notify Social Security Administration (SSA). </a:t>
            </a:r>
          </a:p>
          <a:p>
            <a:pPr lvl="1"/>
            <a:r>
              <a:rPr lang="en-US" dirty="0"/>
              <a:t>Learn more in the </a:t>
            </a:r>
            <a:r>
              <a:rPr lang="en-US" i="1" dirty="0">
                <a:hlinkClick r:id="rId2"/>
              </a:rPr>
              <a:t>Insurance Coverage for the Medicare-eligible Member</a:t>
            </a:r>
            <a:r>
              <a:rPr lang="en-US" i="1" dirty="0"/>
              <a:t> </a:t>
            </a:r>
            <a:r>
              <a:rPr lang="en-US" dirty="0"/>
              <a:t>handbook.</a:t>
            </a:r>
          </a:p>
          <a:p>
            <a:r>
              <a:rPr lang="en-US" dirty="0"/>
              <a:t>Once active employment ends, retiree may return to retiree coverage within 31 days, and </a:t>
            </a:r>
            <a:r>
              <a:rPr lang="en-US" noProof="0" dirty="0"/>
              <a:t>Medicare will be primary.</a:t>
            </a:r>
          </a:p>
          <a:p>
            <a:pPr lvl="1"/>
            <a:r>
              <a:rPr lang="en-US" dirty="0"/>
              <a:t>Retiree must also notify the SSA again. </a:t>
            </a:r>
          </a:p>
          <a:p>
            <a:pPr lvl="1"/>
            <a:r>
              <a:rPr lang="en-US" noProof="0" dirty="0"/>
              <a:t>Medicare A and B needed for full benefits. </a:t>
            </a:r>
          </a:p>
        </p:txBody>
      </p:sp>
      <p:sp>
        <p:nvSpPr>
          <p:cNvPr id="4" name="Title 3">
            <a:extLst>
              <a:ext uri="{FF2B5EF4-FFF2-40B4-BE49-F238E27FC236}">
                <a16:creationId xmlns:a16="http://schemas.microsoft.com/office/drawing/2014/main" id="{484C7669-99C8-0B37-DF1A-BE692F64CE4F}"/>
              </a:ext>
            </a:extLst>
          </p:cNvPr>
          <p:cNvSpPr>
            <a:spLocks noGrp="1"/>
          </p:cNvSpPr>
          <p:nvPr>
            <p:ph type="title"/>
          </p:nvPr>
        </p:nvSpPr>
        <p:spPr>
          <a:xfrm>
            <a:off x="609599" y="228600"/>
            <a:ext cx="10972799" cy="1049898"/>
          </a:xfrm>
        </p:spPr>
        <p:txBody>
          <a:bodyPr/>
          <a:lstStyle/>
          <a:p>
            <a:r>
              <a:rPr lang="en-US"/>
              <a:t>Returning to work for participating employer after retirement (Medicare-eligible)</a:t>
            </a:r>
            <a:endParaRPr lang="en-US" dirty="0"/>
          </a:p>
        </p:txBody>
      </p:sp>
    </p:spTree>
    <p:extLst>
      <p:ext uri="{BB962C8B-B14F-4D97-AF65-F5344CB8AC3E}">
        <p14:creationId xmlns:p14="http://schemas.microsoft.com/office/powerpoint/2010/main" val="11042211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29</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8B49149-7B65-9B55-FB73-6D2BED1DC94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8" name="Content Placeholder 7">
            <a:extLst>
              <a:ext uri="{FF2B5EF4-FFF2-40B4-BE49-F238E27FC236}">
                <a16:creationId xmlns:a16="http://schemas.microsoft.com/office/drawing/2014/main" id="{9E24A8D6-BB9B-71AB-B184-6195BEBE58C2}"/>
              </a:ext>
            </a:extLst>
          </p:cNvPr>
          <p:cNvSpPr>
            <a:spLocks noGrp="1"/>
          </p:cNvSpPr>
          <p:nvPr>
            <p:ph sz="half" idx="1"/>
          </p:nvPr>
        </p:nvSpPr>
        <p:spPr>
          <a:xfrm>
            <a:off x="609600" y="1601044"/>
            <a:ext cx="3338945" cy="4690027"/>
          </a:xfrm>
        </p:spPr>
        <p:txBody>
          <a:bodyPr/>
          <a:lstStyle/>
          <a:p>
            <a:r>
              <a:rPr lang="en-US" dirty="0"/>
              <a:t>Retiree insurance eligibility and funding.</a:t>
            </a:r>
          </a:p>
          <a:p>
            <a:r>
              <a:rPr lang="en-US" dirty="0"/>
              <a:t>Retiree insurance decisions.</a:t>
            </a:r>
          </a:p>
          <a:p>
            <a:pPr lvl="1"/>
            <a:r>
              <a:rPr lang="en-US" dirty="0"/>
              <a:t>Non-Medicare and Medicare-eligible.</a:t>
            </a:r>
          </a:p>
          <a:p>
            <a:pPr lvl="1"/>
            <a:r>
              <a:rPr lang="en-US" dirty="0"/>
              <a:t>Health, dental and vision.</a:t>
            </a:r>
          </a:p>
          <a:p>
            <a:pPr lvl="1"/>
            <a:r>
              <a:rPr lang="en-US" dirty="0"/>
              <a:t>Life insurance, long term disability and MoneyPlus.</a:t>
            </a:r>
          </a:p>
          <a:p>
            <a:r>
              <a:rPr lang="en-US" dirty="0"/>
              <a:t>Assisting an employee.</a:t>
            </a:r>
          </a:p>
          <a:p>
            <a:pPr lvl="1"/>
            <a:r>
              <a:rPr lang="en-US" dirty="0"/>
              <a:t>Enrollment.</a:t>
            </a:r>
          </a:p>
          <a:p>
            <a:pPr lvl="1"/>
            <a:r>
              <a:rPr lang="en-US" dirty="0"/>
              <a:t>Premiums and billing.</a:t>
            </a:r>
          </a:p>
          <a:p>
            <a:r>
              <a:rPr lang="en-US" dirty="0"/>
              <a:t>Returning to work.</a:t>
            </a:r>
          </a:p>
        </p:txBody>
      </p:sp>
      <p:sp>
        <p:nvSpPr>
          <p:cNvPr id="5" name="Title 4">
            <a:extLst>
              <a:ext uri="{FF2B5EF4-FFF2-40B4-BE49-F238E27FC236}">
                <a16:creationId xmlns:a16="http://schemas.microsoft.com/office/drawing/2014/main" id="{32DCD9D2-F2F6-96FD-1655-47E403F7BC02}"/>
              </a:ext>
            </a:extLst>
          </p:cNvPr>
          <p:cNvSpPr>
            <a:spLocks noGrp="1"/>
          </p:cNvSpPr>
          <p:nvPr>
            <p:ph type="title"/>
          </p:nvPr>
        </p:nvSpPr>
        <p:spPr>
          <a:xfrm>
            <a:off x="609599" y="228600"/>
            <a:ext cx="5181601" cy="1049898"/>
          </a:xfrm>
        </p:spPr>
        <p:txBody>
          <a:bodyPr/>
          <a:lstStyle/>
          <a:p>
            <a:r>
              <a:rPr lang="en-US" altLang="en-US" dirty="0"/>
              <a:t>Topics</a:t>
            </a:r>
            <a:endParaRPr lang="en-US" dirty="0"/>
          </a:p>
        </p:txBody>
      </p:sp>
    </p:spTree>
    <p:extLst>
      <p:ext uri="{BB962C8B-B14F-4D97-AF65-F5344CB8AC3E}">
        <p14:creationId xmlns:p14="http://schemas.microsoft.com/office/powerpoint/2010/main" val="3436322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0BF82C-B0C0-AC86-F13D-0937A1CAC44F}"/>
              </a:ext>
            </a:extLst>
          </p:cNvPr>
          <p:cNvSpPr>
            <a:spLocks noGrp="1"/>
          </p:cNvSpPr>
          <p:nvPr>
            <p:ph sz="half" idx="1"/>
          </p:nvPr>
        </p:nvSpPr>
        <p:spPr/>
        <p:txBody>
          <a:bodyPr>
            <a:normAutofit/>
          </a:bodyPr>
          <a:lstStyle/>
          <a:p>
            <a:r>
              <a:rPr lang="en-US" altLang="en-US" dirty="0"/>
              <a:t>Eligibility for retiree group insurance is not the same as eligibility for retirement. </a:t>
            </a:r>
          </a:p>
          <a:p>
            <a:r>
              <a:rPr lang="en-US" altLang="en-US" dirty="0"/>
              <a:t>Determining retiree insurance eligibility is complicated, and only PEBA can make that determination. </a:t>
            </a:r>
          </a:p>
        </p:txBody>
      </p:sp>
      <p:sp>
        <p:nvSpPr>
          <p:cNvPr id="8" name="Content Placeholder 7">
            <a:extLst>
              <a:ext uri="{FF2B5EF4-FFF2-40B4-BE49-F238E27FC236}">
                <a16:creationId xmlns:a16="http://schemas.microsoft.com/office/drawing/2014/main" id="{49EF62D2-D0A0-2703-3A18-3BF338BC3A76}"/>
              </a:ext>
            </a:extLst>
          </p:cNvPr>
          <p:cNvSpPr>
            <a:spLocks noGrp="1"/>
          </p:cNvSpPr>
          <p:nvPr>
            <p:ph sz="half" idx="2"/>
          </p:nvPr>
        </p:nvSpPr>
        <p:spPr/>
        <p:txBody>
          <a:bodyPr>
            <a:normAutofit/>
          </a:bodyPr>
          <a:lstStyle/>
          <a:p>
            <a:r>
              <a:rPr lang="en-US" dirty="0"/>
              <a:t>It is very important that employees contact PEBA before making final arrangements for retirement.</a:t>
            </a:r>
          </a:p>
          <a:p>
            <a:r>
              <a:rPr lang="en-US" dirty="0"/>
              <a:t>Share the </a:t>
            </a:r>
            <a:r>
              <a:rPr lang="en-US" i="1" dirty="0"/>
              <a:t>Retiree Packet</a:t>
            </a:r>
            <a:r>
              <a:rPr lang="en-US" dirty="0"/>
              <a:t>, available at </a:t>
            </a:r>
            <a:r>
              <a:rPr lang="en-US" dirty="0">
                <a:hlinkClick r:id="rId2"/>
              </a:rPr>
              <a:t>peba.sc.gov/forms</a:t>
            </a:r>
            <a:r>
              <a:rPr lang="en-US" dirty="0"/>
              <a:t>.</a:t>
            </a:r>
          </a:p>
        </p:txBody>
      </p:sp>
      <p:sp>
        <p:nvSpPr>
          <p:cNvPr id="4" name="Title 3">
            <a:extLst>
              <a:ext uri="{FF2B5EF4-FFF2-40B4-BE49-F238E27FC236}">
                <a16:creationId xmlns:a16="http://schemas.microsoft.com/office/drawing/2014/main" id="{55F7AFC7-9DBC-C9D7-EC0C-F040A7285B89}"/>
              </a:ext>
            </a:extLst>
          </p:cNvPr>
          <p:cNvSpPr>
            <a:spLocks noGrp="1"/>
          </p:cNvSpPr>
          <p:nvPr>
            <p:ph type="title"/>
          </p:nvPr>
        </p:nvSpPr>
        <p:spPr/>
        <p:txBody>
          <a:bodyPr/>
          <a:lstStyle/>
          <a:p>
            <a:r>
              <a:rPr lang="en-US" dirty="0"/>
              <a:t>Retiree insurance eligibility</a:t>
            </a:r>
          </a:p>
        </p:txBody>
      </p:sp>
      <p:sp>
        <p:nvSpPr>
          <p:cNvPr id="5" name="Slide Number Placeholder 4">
            <a:extLst>
              <a:ext uri="{FF2B5EF4-FFF2-40B4-BE49-F238E27FC236}">
                <a16:creationId xmlns:a16="http://schemas.microsoft.com/office/drawing/2014/main" id="{E8070306-74F1-15E7-9592-0AD2A30101CF}"/>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2551570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9677A2-7178-5ADD-8CC6-1044BF03C17E}"/>
              </a:ext>
            </a:extLst>
          </p:cNvPr>
          <p:cNvSpPr>
            <a:spLocks noGrp="1"/>
          </p:cNvSpPr>
          <p:nvPr>
            <p:ph type="title"/>
          </p:nvPr>
        </p:nvSpPr>
        <p:spPr/>
        <p:txBody>
          <a:bodyPr/>
          <a:lstStyle/>
          <a:p>
            <a:r>
              <a:rPr lang="en-US"/>
              <a:t>Retiree insurance eligibility</a:t>
            </a:r>
            <a:endParaRPr lang="en-US" dirty="0"/>
          </a:p>
        </p:txBody>
      </p:sp>
      <p:sp>
        <p:nvSpPr>
          <p:cNvPr id="3" name="Content Placeholder 2">
            <a:extLst>
              <a:ext uri="{FF2B5EF4-FFF2-40B4-BE49-F238E27FC236}">
                <a16:creationId xmlns:a16="http://schemas.microsoft.com/office/drawing/2014/main" id="{5A4BD2F0-10A7-7C51-D3C9-30C4ECB52148}"/>
              </a:ext>
            </a:extLst>
          </p:cNvPr>
          <p:cNvSpPr>
            <a:spLocks noGrp="1"/>
          </p:cNvSpPr>
          <p:nvPr>
            <p:ph idx="1"/>
          </p:nvPr>
        </p:nvSpPr>
        <p:spPr/>
        <p:txBody>
          <a:bodyPr>
            <a:normAutofit/>
          </a:bodyPr>
          <a:lstStyle/>
          <a:p>
            <a:r>
              <a:rPr lang="en-US" dirty="0"/>
              <a:t>Regardless of how or when an employee becomes eligible for retirement, to qualify for retiree group insurance, their last five years of employment must be:</a:t>
            </a:r>
          </a:p>
          <a:p>
            <a:pPr lvl="1"/>
            <a:r>
              <a:rPr lang="en-US" dirty="0"/>
              <a:t>Served consecutively;</a:t>
            </a:r>
          </a:p>
          <a:p>
            <a:pPr lvl="1"/>
            <a:r>
              <a:rPr lang="en-US" dirty="0"/>
              <a:t>In a full-time, insurance-eligible permanent position; and</a:t>
            </a:r>
          </a:p>
          <a:p>
            <a:pPr lvl="1"/>
            <a:r>
              <a:rPr lang="en-US" dirty="0"/>
              <a:t>With an employer that participates in the State Health Plan.</a:t>
            </a:r>
          </a:p>
          <a:p>
            <a:r>
              <a:rPr lang="en-US" dirty="0"/>
              <a:t>Encourage employees to submit </a:t>
            </a:r>
            <a:r>
              <a:rPr lang="en-US" altLang="en-US" dirty="0"/>
              <a:t>an </a:t>
            </a:r>
            <a:r>
              <a:rPr lang="en-US" altLang="en-US" i="1" dirty="0">
                <a:hlinkClick r:id="rId2"/>
              </a:rPr>
              <a:t>Employment Verification Record</a:t>
            </a:r>
            <a:r>
              <a:rPr lang="en-US" altLang="en-US" dirty="0"/>
              <a:t> form as early as six months prior to retirement date to start the process to determine eligibility and funding.</a:t>
            </a:r>
          </a:p>
          <a:p>
            <a:pPr lvl="1"/>
            <a:r>
              <a:rPr lang="en-US" altLang="en-US" dirty="0"/>
              <a:t>If an employee has already applied for retirement, PEBA doesn’t need the </a:t>
            </a:r>
            <a:r>
              <a:rPr lang="en-US" altLang="en-US" i="1" dirty="0"/>
              <a:t>Employment Verification Record</a:t>
            </a:r>
            <a:r>
              <a:rPr lang="en-US" altLang="en-US" dirty="0"/>
              <a:t>; a determination by PEBA should be in progress.</a:t>
            </a:r>
            <a:endParaRPr lang="en-US" dirty="0"/>
          </a:p>
          <a:p>
            <a:endParaRPr lang="en-US" dirty="0"/>
          </a:p>
        </p:txBody>
      </p:sp>
      <p:sp>
        <p:nvSpPr>
          <p:cNvPr id="2" name="Slide Number Placeholder 1">
            <a:extLst>
              <a:ext uri="{FF2B5EF4-FFF2-40B4-BE49-F238E27FC236}">
                <a16:creationId xmlns:a16="http://schemas.microsoft.com/office/drawing/2014/main" id="{6970F504-2A9C-DC74-434B-E0A951821D9F}"/>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3330977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62B2BC-ADF0-B839-0307-30B017846A52}"/>
              </a:ext>
            </a:extLst>
          </p:cNvPr>
          <p:cNvSpPr>
            <a:spLocks noGrp="1"/>
          </p:cNvSpPr>
          <p:nvPr>
            <p:ph sz="half" idx="1"/>
          </p:nvPr>
        </p:nvSpPr>
        <p:spPr/>
        <p:txBody>
          <a:bodyPr>
            <a:normAutofit/>
          </a:bodyPr>
          <a:lstStyle/>
          <a:p>
            <a:r>
              <a:rPr lang="en-US" altLang="en-US" dirty="0"/>
              <a:t>Retirees of state agencies, public higher education institutions, public school districts or other employers that participate in the South Carolina Retirement Health Insurance Trust Fund may be eligible to receive state funding toward their premiums if they meet certain requirements.</a:t>
            </a:r>
          </a:p>
          <a:p>
            <a:r>
              <a:rPr lang="en-US" altLang="en-US" dirty="0"/>
              <a:t>Optional employers and charter schools that participate in insurance only determine if their eligible retirees pay all or part of their insurance premiums. </a:t>
            </a:r>
          </a:p>
          <a:p>
            <a:r>
              <a:rPr lang="en-US" altLang="en-US" dirty="0"/>
              <a:t>Changing jobs could affect an employee’s eligibility for funding.</a:t>
            </a:r>
          </a:p>
        </p:txBody>
      </p:sp>
      <p:sp>
        <p:nvSpPr>
          <p:cNvPr id="5" name="Content Placeholder 4">
            <a:extLst>
              <a:ext uri="{FF2B5EF4-FFF2-40B4-BE49-F238E27FC236}">
                <a16:creationId xmlns:a16="http://schemas.microsoft.com/office/drawing/2014/main" id="{0371D38B-7B97-3567-A0EC-E9B8455662E0}"/>
              </a:ext>
            </a:extLst>
          </p:cNvPr>
          <p:cNvSpPr>
            <a:spLocks noGrp="1"/>
          </p:cNvSpPr>
          <p:nvPr>
            <p:ph sz="half" idx="2"/>
          </p:nvPr>
        </p:nvSpPr>
        <p:spPr/>
        <p:txBody>
          <a:bodyPr/>
          <a:lstStyle/>
          <a:p>
            <a:r>
              <a:rPr lang="en-US" dirty="0"/>
              <a:t>State ORP participants may be eligible to receive state funding toward their premiums if they meet certain requirements.</a:t>
            </a:r>
          </a:p>
          <a:p>
            <a:r>
              <a:rPr lang="en-US" dirty="0"/>
              <a:t>Employers who do not participate in a PEBA-administered retirement plan set funding rules for eligible members.</a:t>
            </a:r>
          </a:p>
          <a:p>
            <a:r>
              <a:rPr lang="en-US" dirty="0"/>
              <a:t>If a charter school does not participate in a PEBA-administered retirement plan and the employee meets the eligibility requirements for retiree group insurance, employer funding, if any, is at the discretion of the charter school.</a:t>
            </a:r>
          </a:p>
          <a:p>
            <a:endParaRPr lang="en-US" dirty="0"/>
          </a:p>
        </p:txBody>
      </p:sp>
      <p:sp>
        <p:nvSpPr>
          <p:cNvPr id="4" name="Slide Number Placeholder 3">
            <a:extLst>
              <a:ext uri="{FF2B5EF4-FFF2-40B4-BE49-F238E27FC236}">
                <a16:creationId xmlns:a16="http://schemas.microsoft.com/office/drawing/2014/main" id="{A340DFFE-F18B-ED61-1FF0-C142EC95C6BB}"/>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2" name="Title 1">
            <a:extLst>
              <a:ext uri="{FF2B5EF4-FFF2-40B4-BE49-F238E27FC236}">
                <a16:creationId xmlns:a16="http://schemas.microsoft.com/office/drawing/2014/main" id="{526AC7E5-1BC6-AD5B-EBF1-0656E1C8BFD4}"/>
              </a:ext>
            </a:extLst>
          </p:cNvPr>
          <p:cNvSpPr>
            <a:spLocks noGrp="1"/>
          </p:cNvSpPr>
          <p:nvPr>
            <p:ph type="title"/>
          </p:nvPr>
        </p:nvSpPr>
        <p:spPr/>
        <p:txBody>
          <a:bodyPr/>
          <a:lstStyle/>
          <a:p>
            <a:r>
              <a:rPr lang="en-US" dirty="0"/>
              <a:t>Retiree insurance funding</a:t>
            </a:r>
          </a:p>
        </p:txBody>
      </p:sp>
    </p:spTree>
    <p:extLst>
      <p:ext uri="{BB962C8B-B14F-4D97-AF65-F5344CB8AC3E}">
        <p14:creationId xmlns:p14="http://schemas.microsoft.com/office/powerpoint/2010/main" val="3910808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p:txBody>
          <a:bodyPr/>
          <a:lstStyle/>
          <a:p>
            <a:r>
              <a:rPr lang="en-US" dirty="0"/>
              <a:t>Non-Medicare-eligible health plan choices</a:t>
            </a:r>
          </a:p>
        </p:txBody>
      </p:sp>
      <p:sp>
        <p:nvSpPr>
          <p:cNvPr id="6" name="TextBox 5">
            <a:extLst>
              <a:ext uri="{FF2B5EF4-FFF2-40B4-BE49-F238E27FC236}">
                <a16:creationId xmlns:a16="http://schemas.microsoft.com/office/drawing/2014/main" id="{9E20614C-3C24-18C6-B1E8-4D4758B6CAA8}"/>
              </a:ext>
            </a:extLst>
          </p:cNvPr>
          <p:cNvSpPr txBox="1"/>
          <p:nvPr/>
        </p:nvSpPr>
        <p:spPr>
          <a:xfrm>
            <a:off x="609599" y="2109462"/>
            <a:ext cx="3931920" cy="1015663"/>
          </a:xfrm>
          <a:prstGeom prst="rect">
            <a:avLst/>
          </a:prstGeom>
          <a:noFill/>
        </p:spPr>
        <p:txBody>
          <a:bodyPr wrap="square">
            <a:spAutoFit/>
          </a:bodyPr>
          <a:lstStyle/>
          <a:p>
            <a:pPr marL="0" lvl="0">
              <a:buNone/>
            </a:pPr>
            <a:r>
              <a:rPr lang="en-US" sz="2000" dirty="0">
                <a:solidFill>
                  <a:schemeClr val="tx2"/>
                </a:solidFill>
              </a:rPr>
              <a:t>Includes prescription benefits.</a:t>
            </a:r>
          </a:p>
          <a:p>
            <a:pPr marL="342900" lvl="0" indent="-342900">
              <a:buFont typeface="Arial" panose="020B0604020202020204" pitchFamily="34" charset="0"/>
              <a:buChar char="•"/>
            </a:pPr>
            <a:r>
              <a:rPr lang="en-US" sz="2000" dirty="0">
                <a:solidFill>
                  <a:schemeClr val="tx2"/>
                </a:solidFill>
              </a:rPr>
              <a:t>Standard Plan</a:t>
            </a:r>
          </a:p>
          <a:p>
            <a:pPr marL="342900" lvl="0" indent="-342900">
              <a:buFont typeface="Arial" panose="020B0604020202020204" pitchFamily="34" charset="0"/>
              <a:buChar char="•"/>
            </a:pPr>
            <a:r>
              <a:rPr lang="en-US" sz="2000" dirty="0">
                <a:solidFill>
                  <a:schemeClr val="tx2"/>
                </a:solidFill>
              </a:rPr>
              <a:t>Savings Plan.</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609599" y="2082794"/>
            <a:ext cx="39319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FCA7235-E71B-2B36-A27E-67E02EF1CB61}"/>
              </a:ext>
            </a:extLst>
          </p:cNvPr>
          <p:cNvSpPr txBox="1"/>
          <p:nvPr/>
        </p:nvSpPr>
        <p:spPr>
          <a:xfrm>
            <a:off x="6400799" y="2072683"/>
            <a:ext cx="3931920" cy="1323439"/>
          </a:xfrm>
          <a:prstGeom prst="rect">
            <a:avLst/>
          </a:prstGeom>
          <a:noFill/>
        </p:spPr>
        <p:txBody>
          <a:bodyPr wrap="square">
            <a:spAutoFit/>
          </a:bodyPr>
          <a:lstStyle/>
          <a:p>
            <a:pPr marL="0" lvl="0">
              <a:buNone/>
            </a:pPr>
            <a:r>
              <a:rPr lang="en-US" sz="2000" dirty="0">
                <a:solidFill>
                  <a:schemeClr val="tx2"/>
                </a:solidFill>
              </a:rPr>
              <a:t>For eligible members of the military community.</a:t>
            </a:r>
          </a:p>
          <a:p>
            <a:pPr marL="342900" lvl="0" indent="-342900">
              <a:buFont typeface="Arial" panose="020B0604020202020204" pitchFamily="34" charset="0"/>
              <a:buChar char="•"/>
            </a:pPr>
            <a:r>
              <a:rPr lang="en-US" sz="2000" dirty="0">
                <a:solidFill>
                  <a:schemeClr val="tx2"/>
                </a:solidFill>
              </a:rPr>
              <a:t>TRICARE rules apply.</a:t>
            </a:r>
          </a:p>
          <a:p>
            <a:pPr marL="342900" lvl="0" indent="-342900">
              <a:buFont typeface="Arial" panose="020B0604020202020204" pitchFamily="34" charset="0"/>
              <a:buChar char="•"/>
            </a:pPr>
            <a:r>
              <a:rPr lang="en-US" sz="2000" dirty="0">
                <a:solidFill>
                  <a:schemeClr val="tx2"/>
                </a:solidFill>
              </a:rPr>
              <a:t>Coverage ends at age 65. </a:t>
            </a:r>
          </a:p>
        </p:txBody>
      </p:sp>
      <p:cxnSp>
        <p:nvCxnSpPr>
          <p:cNvPr id="10" name="Straight Connector 9">
            <a:extLst>
              <a:ext uri="{FF2B5EF4-FFF2-40B4-BE49-F238E27FC236}">
                <a16:creationId xmlns:a16="http://schemas.microsoft.com/office/drawing/2014/main" id="{F78E84C6-86A9-C868-8C4A-4CC992A7029E}"/>
              </a:ext>
            </a:extLst>
          </p:cNvPr>
          <p:cNvCxnSpPr>
            <a:cxnSpLocks/>
          </p:cNvCxnSpPr>
          <p:nvPr/>
        </p:nvCxnSpPr>
        <p:spPr>
          <a:xfrm>
            <a:off x="6400800" y="2078903"/>
            <a:ext cx="39319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12BF6A0-80CE-C801-894F-E7847A79CD67}"/>
              </a:ext>
            </a:extLst>
          </p:cNvPr>
          <p:cNvSpPr txBox="1"/>
          <p:nvPr/>
        </p:nvSpPr>
        <p:spPr>
          <a:xfrm>
            <a:off x="609599" y="1614909"/>
            <a:ext cx="39319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State Health Plan</a:t>
            </a:r>
          </a:p>
        </p:txBody>
      </p:sp>
      <p:sp>
        <p:nvSpPr>
          <p:cNvPr id="29" name="TextBox 28">
            <a:extLst>
              <a:ext uri="{FF2B5EF4-FFF2-40B4-BE49-F238E27FC236}">
                <a16:creationId xmlns:a16="http://schemas.microsoft.com/office/drawing/2014/main" id="{6AC104E3-3829-0312-B5E9-B042BFDBC0FD}"/>
              </a:ext>
            </a:extLst>
          </p:cNvPr>
          <p:cNvSpPr txBox="1"/>
          <p:nvPr/>
        </p:nvSpPr>
        <p:spPr>
          <a:xfrm>
            <a:off x="6400799" y="1611018"/>
            <a:ext cx="39319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TRICARE Supplement Plan</a:t>
            </a:r>
          </a:p>
        </p:txBody>
      </p:sp>
    </p:spTree>
    <p:extLst>
      <p:ext uri="{BB962C8B-B14F-4D97-AF65-F5344CB8AC3E}">
        <p14:creationId xmlns:p14="http://schemas.microsoft.com/office/powerpoint/2010/main" val="1657495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36CBC6-7B9B-1EE4-1BDD-1053BCCD7195}"/>
              </a:ext>
            </a:extLst>
          </p:cNvPr>
          <p:cNvSpPr>
            <a:spLocks noGrp="1"/>
          </p:cNvSpPr>
          <p:nvPr>
            <p:ph sz="half" idx="1"/>
          </p:nvPr>
        </p:nvSpPr>
        <p:spPr>
          <a:xfrm>
            <a:off x="609599" y="2917779"/>
            <a:ext cx="5866015" cy="3373294"/>
          </a:xfrm>
        </p:spPr>
        <p:txBody>
          <a:bodyPr/>
          <a:lstStyle/>
          <a:p>
            <a:r>
              <a:rPr lang="en-US" dirty="0"/>
              <a:t>Once eligible, subscribers should enroll in Medicare Parts A (hospital coverage) and B (medical coverage). </a:t>
            </a:r>
          </a:p>
          <a:p>
            <a:r>
              <a:rPr lang="en-US" dirty="0"/>
              <a:t>The Medicare enrollment period begins three months before 65</a:t>
            </a:r>
            <a:r>
              <a:rPr lang="en-US" baseline="30000" dirty="0"/>
              <a:t>th</a:t>
            </a:r>
            <a:r>
              <a:rPr lang="en-US" dirty="0"/>
              <a:t> birthday. </a:t>
            </a:r>
          </a:p>
          <a:p>
            <a:r>
              <a:rPr lang="en-US" dirty="0"/>
              <a:t>If receiving Social Security benefits, the Social Security Administration will contact subscribers and enroll them automatically. Otherwise, subscribers must contact Social Security to enroll.</a:t>
            </a:r>
          </a:p>
        </p:txBody>
      </p:sp>
      <p:sp>
        <p:nvSpPr>
          <p:cNvPr id="3" name="Title 2">
            <a:extLst>
              <a:ext uri="{FF2B5EF4-FFF2-40B4-BE49-F238E27FC236}">
                <a16:creationId xmlns:a16="http://schemas.microsoft.com/office/drawing/2014/main" id="{00C7E203-C05C-E050-E804-F01109D57918}"/>
              </a:ext>
            </a:extLst>
          </p:cNvPr>
          <p:cNvSpPr>
            <a:spLocks noGrp="1"/>
          </p:cNvSpPr>
          <p:nvPr>
            <p:ph type="title"/>
          </p:nvPr>
        </p:nvSpPr>
        <p:spPr>
          <a:xfrm>
            <a:off x="609600" y="228599"/>
            <a:ext cx="4702234" cy="2223655"/>
          </a:xfrm>
        </p:spPr>
        <p:txBody>
          <a:bodyPr/>
          <a:lstStyle/>
          <a:p>
            <a:r>
              <a:rPr lang="en-US"/>
              <a:t>Enrolling in Medicare</a:t>
            </a:r>
            <a:endParaRPr lang="en-US" dirty="0"/>
          </a:p>
        </p:txBody>
      </p:sp>
      <p:sp>
        <p:nvSpPr>
          <p:cNvPr id="4" name="Slide Number Placeholder 3">
            <a:extLst>
              <a:ext uri="{FF2B5EF4-FFF2-40B4-BE49-F238E27FC236}">
                <a16:creationId xmlns:a16="http://schemas.microsoft.com/office/drawing/2014/main" id="{DE90ADF7-0888-6AF5-AE62-FCF553E1AB69}"/>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8</a:t>
            </a:fld>
            <a:endParaRPr lang="en-US" dirty="0"/>
          </a:p>
        </p:txBody>
      </p:sp>
    </p:spTree>
    <p:extLst>
      <p:ext uri="{BB962C8B-B14F-4D97-AF65-F5344CB8AC3E}">
        <p14:creationId xmlns:p14="http://schemas.microsoft.com/office/powerpoint/2010/main" val="38515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5B7C493-44E3-480E-9160-1FCC7C567DA4}"/>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
        <p:nvSpPr>
          <p:cNvPr id="3" name="Content Placeholder 2">
            <a:extLst>
              <a:ext uri="{FF2B5EF4-FFF2-40B4-BE49-F238E27FC236}">
                <a16:creationId xmlns:a16="http://schemas.microsoft.com/office/drawing/2014/main" id="{98C8B865-22C6-42B8-970C-A4BE6E748899}"/>
              </a:ext>
            </a:extLst>
          </p:cNvPr>
          <p:cNvSpPr>
            <a:spLocks noGrp="1"/>
          </p:cNvSpPr>
          <p:nvPr>
            <p:ph sz="half" idx="1"/>
          </p:nvPr>
        </p:nvSpPr>
        <p:spPr/>
        <p:txBody>
          <a:bodyPr/>
          <a:lstStyle/>
          <a:p>
            <a:pPr marL="0" indent="0">
              <a:buNone/>
            </a:pPr>
            <a:r>
              <a:rPr lang="en-US" dirty="0"/>
              <a:t>There is no Medicare or Medicare Supplemental Plan coverage outside the U.S. and U.S. territories.</a:t>
            </a:r>
          </a:p>
        </p:txBody>
      </p:sp>
      <p:sp>
        <p:nvSpPr>
          <p:cNvPr id="2" name="Title 1">
            <a:extLst>
              <a:ext uri="{FF2B5EF4-FFF2-40B4-BE49-F238E27FC236}">
                <a16:creationId xmlns:a16="http://schemas.microsoft.com/office/drawing/2014/main" id="{0BDEC19A-68E3-463D-B257-CB456D05BC53}"/>
              </a:ext>
            </a:extLst>
          </p:cNvPr>
          <p:cNvSpPr>
            <a:spLocks noGrp="1"/>
          </p:cNvSpPr>
          <p:nvPr>
            <p:ph type="title"/>
          </p:nvPr>
        </p:nvSpPr>
        <p:spPr/>
        <p:txBody>
          <a:bodyPr/>
          <a:lstStyle/>
          <a:p>
            <a:r>
              <a:rPr lang="en-US" dirty="0"/>
              <a:t>2025 Medicare benefits</a:t>
            </a:r>
          </a:p>
        </p:txBody>
      </p:sp>
      <p:graphicFrame>
        <p:nvGraphicFramePr>
          <p:cNvPr id="5" name="Content Placeholder 5">
            <a:extLst>
              <a:ext uri="{FF2B5EF4-FFF2-40B4-BE49-F238E27FC236}">
                <a16:creationId xmlns:a16="http://schemas.microsoft.com/office/drawing/2014/main" id="{DE134844-1A09-40ED-B252-1738E482982E}"/>
              </a:ext>
            </a:extLst>
          </p:cNvPr>
          <p:cNvGraphicFramePr>
            <a:graphicFrameLocks/>
          </p:cNvGraphicFramePr>
          <p:nvPr>
            <p:extLst>
              <p:ext uri="{D42A27DB-BD31-4B8C-83A1-F6EECF244321}">
                <p14:modId xmlns:p14="http://schemas.microsoft.com/office/powerpoint/2010/main" val="3687196249"/>
              </p:ext>
            </p:extLst>
          </p:nvPr>
        </p:nvGraphicFramePr>
        <p:xfrm>
          <a:off x="609599" y="2127224"/>
          <a:ext cx="9144000" cy="1920247"/>
        </p:xfrm>
        <a:graphic>
          <a:graphicData uri="http://schemas.openxmlformats.org/drawingml/2006/table">
            <a:tbl>
              <a:tblPr firstRow="1" bandRow="1">
                <a:tableStyleId>{073A0DAA-6AF3-43AB-8588-CEC1D06C72B9}</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365773">
                <a:tc>
                  <a:txBody>
                    <a:bodyPr/>
                    <a:lstStyle/>
                    <a:p>
                      <a:pPr algn="ctr"/>
                      <a:r>
                        <a:rPr lang="en-US" sz="2400" dirty="0">
                          <a:solidFill>
                            <a:schemeClr val="tx2"/>
                          </a:solidFill>
                          <a:latin typeface="Times New Roman" panose="02020603050405020304" pitchFamily="18" charset="0"/>
                          <a:cs typeface="Times New Roman" panose="02020603050405020304" pitchFamily="18" charset="0"/>
                        </a:rPr>
                        <a:t>Part A (hospital</a:t>
                      </a:r>
                      <a:r>
                        <a:rPr lang="en-US" sz="2400" baseline="0" dirty="0">
                          <a:solidFill>
                            <a:schemeClr val="tx2"/>
                          </a:solidFill>
                          <a:latin typeface="Times New Roman" panose="02020603050405020304" pitchFamily="18" charset="0"/>
                          <a:cs typeface="Times New Roman" panose="02020603050405020304" pitchFamily="18" charset="0"/>
                        </a:rPr>
                        <a:t> benefits)</a:t>
                      </a:r>
                      <a:endParaRPr lang="en-US" sz="2400" dirty="0">
                        <a:solidFill>
                          <a:schemeClr val="tx2"/>
                        </a:solidFill>
                        <a:latin typeface="Times New Roman" panose="02020603050405020304" pitchFamily="18" charset="0"/>
                        <a:cs typeface="Times New Roman" panose="02020603050405020304" pitchFamily="18" charset="0"/>
                      </a:endParaRPr>
                    </a:p>
                  </a:txBody>
                  <a:tcPr marL="91429" marR="91429" marT="45730" marB="45730" anchor="ctr">
                    <a:lnL w="635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tc>
                  <a:txBody>
                    <a:bodyPr/>
                    <a:lstStyle/>
                    <a:p>
                      <a:pPr algn="ctr"/>
                      <a:r>
                        <a:rPr lang="en-US" sz="2400" dirty="0">
                          <a:solidFill>
                            <a:schemeClr val="tx2"/>
                          </a:solidFill>
                          <a:latin typeface="Times New Roman" panose="02020603050405020304" pitchFamily="18" charset="0"/>
                          <a:cs typeface="Times New Roman" panose="02020603050405020304" pitchFamily="18" charset="0"/>
                        </a:rPr>
                        <a:t>Part B (medical</a:t>
                      </a:r>
                      <a:r>
                        <a:rPr lang="en-US" sz="2400" baseline="0" dirty="0">
                          <a:solidFill>
                            <a:schemeClr val="tx2"/>
                          </a:solidFill>
                          <a:latin typeface="Times New Roman" panose="02020603050405020304" pitchFamily="18" charset="0"/>
                          <a:cs typeface="Times New Roman" panose="02020603050405020304" pitchFamily="18" charset="0"/>
                        </a:rPr>
                        <a:t> benefits)</a:t>
                      </a:r>
                      <a:endParaRPr lang="en-US" sz="2400" dirty="0">
                        <a:solidFill>
                          <a:schemeClr val="tx2"/>
                        </a:solidFill>
                        <a:latin typeface="Times New Roman" panose="02020603050405020304" pitchFamily="18" charset="0"/>
                        <a:cs typeface="Times New Roman" panose="02020603050405020304" pitchFamily="18" charset="0"/>
                      </a:endParaRPr>
                    </a:p>
                  </a:txBody>
                  <a:tcPr marL="91429" marR="91429" marT="45730" marB="45730" anchor="ctr">
                    <a:lnL w="38100" cap="flat" cmpd="sng" algn="ctr">
                      <a:noFill/>
                      <a:prstDash val="solid"/>
                      <a:round/>
                      <a:headEnd type="none" w="med" len="med"/>
                      <a:tailEnd type="none" w="med" len="med"/>
                    </a:lnL>
                    <a:lnR w="635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0"/>
                  </a:ext>
                </a:extLst>
              </a:tr>
              <a:tr h="1463027">
                <a:tc>
                  <a:txBody>
                    <a:bodyPr/>
                    <a:lstStyle/>
                    <a:p>
                      <a:pPr marL="285750" indent="-285750">
                        <a:buFont typeface="Arial" panose="020B0604020202020204" pitchFamily="34" charset="0"/>
                        <a:buChar char="•"/>
                      </a:pPr>
                      <a:r>
                        <a:rPr lang="en-US" sz="2000" dirty="0">
                          <a:solidFill>
                            <a:schemeClr val="tx2"/>
                          </a:solidFill>
                        </a:rPr>
                        <a:t>$1,676 deductible per benefit period.</a:t>
                      </a:r>
                      <a:r>
                        <a:rPr lang="en-US" sz="2000" baseline="30000" dirty="0">
                          <a:solidFill>
                            <a:schemeClr val="tx2"/>
                          </a:solidFill>
                        </a:rPr>
                        <a:t>1</a:t>
                      </a:r>
                    </a:p>
                    <a:p>
                      <a:pPr marL="285750" indent="-285750">
                        <a:buFont typeface="Arial" panose="020B0604020202020204" pitchFamily="34" charset="0"/>
                        <a:buChar char="•"/>
                      </a:pPr>
                      <a:r>
                        <a:rPr lang="en-US" sz="2000" dirty="0">
                          <a:solidFill>
                            <a:schemeClr val="tx2"/>
                          </a:solidFill>
                        </a:rPr>
                        <a:t>No monthly premium if enough work</a:t>
                      </a:r>
                      <a:r>
                        <a:rPr lang="en-US" sz="2000" baseline="0" dirty="0">
                          <a:solidFill>
                            <a:schemeClr val="tx2"/>
                          </a:solidFill>
                        </a:rPr>
                        <a:t> </a:t>
                      </a:r>
                      <a:br>
                        <a:rPr lang="en-US" sz="2000" baseline="0" dirty="0">
                          <a:solidFill>
                            <a:schemeClr val="tx2"/>
                          </a:solidFill>
                        </a:rPr>
                      </a:br>
                      <a:r>
                        <a:rPr lang="en-US" sz="2000" baseline="0" dirty="0">
                          <a:solidFill>
                            <a:schemeClr val="tx2"/>
                          </a:solidFill>
                        </a:rPr>
                        <a:t>credits established.</a:t>
                      </a:r>
                      <a:endParaRPr lang="en-US" sz="2000" dirty="0">
                        <a:solidFill>
                          <a:schemeClr val="tx2"/>
                        </a:solidFill>
                      </a:endParaRPr>
                    </a:p>
                  </a:txBody>
                  <a:tcPr marL="91429" marR="91429" marT="45730" marB="45730">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US" sz="2000" dirty="0">
                          <a:solidFill>
                            <a:schemeClr val="tx2"/>
                          </a:solidFill>
                        </a:rPr>
                        <a:t>$257 annual deductible.</a:t>
                      </a:r>
                      <a:r>
                        <a:rPr lang="en-US" sz="2000" baseline="30000" dirty="0">
                          <a:solidFill>
                            <a:schemeClr val="tx2"/>
                          </a:solidFill>
                        </a:rPr>
                        <a:t>1</a:t>
                      </a:r>
                    </a:p>
                    <a:p>
                      <a:pPr marL="285750" indent="-285750">
                        <a:buFont typeface="Arial" panose="020B0604020202020204" pitchFamily="34" charset="0"/>
                        <a:buChar char="•"/>
                      </a:pPr>
                      <a:r>
                        <a:rPr lang="en-US" sz="2000" dirty="0">
                          <a:solidFill>
                            <a:schemeClr val="tx2"/>
                          </a:solidFill>
                        </a:rPr>
                        <a:t>$185 (standard monthly premium</a:t>
                      </a:r>
                      <a:r>
                        <a:rPr lang="en-US" sz="2000" baseline="0" dirty="0">
                          <a:solidFill>
                            <a:schemeClr val="tx2"/>
                          </a:solidFill>
                        </a:rPr>
                        <a:t> </a:t>
                      </a:r>
                      <a:r>
                        <a:rPr lang="en-US" sz="2000" dirty="0">
                          <a:solidFill>
                            <a:schemeClr val="tx2"/>
                          </a:solidFill>
                        </a:rPr>
                        <a:t>as determined by Medicare).</a:t>
                      </a:r>
                    </a:p>
                    <a:p>
                      <a:pPr marL="285750" indent="-285750">
                        <a:buFont typeface="Arial" panose="020B0604020202020204" pitchFamily="34" charset="0"/>
                        <a:buChar char="•"/>
                      </a:pPr>
                      <a:r>
                        <a:rPr lang="en-US" sz="2000" dirty="0">
                          <a:solidFill>
                            <a:schemeClr val="tx2"/>
                          </a:solidFill>
                        </a:rPr>
                        <a:t>Plan pays 80% of approved charges.</a:t>
                      </a:r>
                    </a:p>
                  </a:txBody>
                  <a:tcPr marL="91429" marR="91429" marT="45730" marB="45730">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6" name="TextBox 5">
            <a:extLst>
              <a:ext uri="{FF2B5EF4-FFF2-40B4-BE49-F238E27FC236}">
                <a16:creationId xmlns:a16="http://schemas.microsoft.com/office/drawing/2014/main" id="{BF22CD0D-92AF-44B1-BF64-38C71647B6B1}"/>
              </a:ext>
            </a:extLst>
          </p:cNvPr>
          <p:cNvSpPr txBox="1">
            <a:spLocks noChangeArrowheads="1"/>
          </p:cNvSpPr>
          <p:nvPr/>
        </p:nvSpPr>
        <p:spPr bwMode="auto">
          <a:xfrm>
            <a:off x="609599" y="6054982"/>
            <a:ext cx="822959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000" baseline="30000" dirty="0">
                <a:solidFill>
                  <a:schemeClr val="tx2"/>
                </a:solidFill>
              </a:rPr>
              <a:t>1</a:t>
            </a:r>
            <a:r>
              <a:rPr lang="en-US" altLang="en-US" sz="1000" dirty="0">
                <a:solidFill>
                  <a:schemeClr val="tx2"/>
                </a:solidFill>
              </a:rPr>
              <a:t>Medicare deductibles are subject to change.</a:t>
            </a:r>
          </a:p>
        </p:txBody>
      </p:sp>
    </p:spTree>
    <p:extLst>
      <p:ext uri="{BB962C8B-B14F-4D97-AF65-F5344CB8AC3E}">
        <p14:creationId xmlns:p14="http://schemas.microsoft.com/office/powerpoint/2010/main" val="2722451550"/>
      </p:ext>
    </p:extLst>
  </p:cSld>
  <p:clrMapOvr>
    <a:masterClrMapping/>
  </p:clrMapOvr>
  <mc:AlternateContent xmlns:mc="http://schemas.openxmlformats.org/markup-compatibility/2006" xmlns:p14="http://schemas.microsoft.com/office/powerpoint/2010/main">
    <mc:Choice Requires="p14">
      <p:transition spd="slow" p14:dur="2000" advTm="17101"/>
    </mc:Choice>
    <mc:Fallback xmlns="">
      <p:transition spd="slow" advTm="17101"/>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85&quot;/&gt;&lt;lineCharCount val=&quot;12&quot;/&gt;&lt;/TableIndex&gt;&lt;/ShapeTextInfo&gt;"/>
  <p:tag name="HTML_SHAPEINFO" val="&lt;ThreeDShapeInfo&gt;&lt;uuid val=&quot;{71000563-31C5-4EB6-99FB-4A7985886A9F}&quot;/&gt;&lt;isInvalidForFieldText val=&quot;0&quot;/&gt;&lt;Image&gt;&lt;filename val=&quot;C:\Users\rscald\AppData\Local\Temp\CP4996297090250Session\CPTrustFolder4996297090265\PPTImport4996297322250\data\asimages\{71000563-31C5-4EB6-99FB-4A7985886A9F}_32.png&quot;/&gt;&lt;left val=&quot;49&quot;/&gt;&lt;top val=&quot;559&quot;/&gt;&lt;width val=&quot;858&quot;/&gt;&lt;height val=&quot;8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23429</TotalTime>
  <Words>2340</Words>
  <Application>Microsoft Office PowerPoint</Application>
  <PresentationFormat>Widescreen</PresentationFormat>
  <Paragraphs>255</Paragraphs>
  <Slides>29</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Times New Roman</vt:lpstr>
      <vt:lpstr>Tw Cen MT Condensed</vt:lpstr>
      <vt:lpstr>2_Office Theme</vt:lpstr>
      <vt:lpstr>Retirement</vt:lpstr>
      <vt:lpstr>Important information</vt:lpstr>
      <vt:lpstr>Topics</vt:lpstr>
      <vt:lpstr>Retiree insurance eligibility</vt:lpstr>
      <vt:lpstr>Retiree insurance eligibility</vt:lpstr>
      <vt:lpstr>Retiree insurance funding</vt:lpstr>
      <vt:lpstr>Non-Medicare-eligible health plan choices</vt:lpstr>
      <vt:lpstr>Enrolling in Medicare</vt:lpstr>
      <vt:lpstr>2025 Medicare benefits</vt:lpstr>
      <vt:lpstr>Becoming Medicare-eligible before age 65</vt:lpstr>
      <vt:lpstr>Medicare-eligible health plan choices in retirement</vt:lpstr>
      <vt:lpstr>2025 Medicare Supplemental Plan benefits</vt:lpstr>
      <vt:lpstr>Automatic enrollment in the Medicare Supplemental Plan</vt:lpstr>
      <vt:lpstr>2025 Medicare Supplemental Plan benefits example</vt:lpstr>
      <vt:lpstr>Carve-out Plan with Medicare</vt:lpstr>
      <vt:lpstr>Medicare Part D drug program</vt:lpstr>
      <vt:lpstr>Medicare Supplemental Plan and Carve-Out Plan prescription benefits</vt:lpstr>
      <vt:lpstr>Dental Plus and Basic Dental</vt:lpstr>
      <vt:lpstr>State Vision Plan</vt:lpstr>
      <vt:lpstr>Life insurance</vt:lpstr>
      <vt:lpstr>Life insurance</vt:lpstr>
      <vt:lpstr>Long term disability</vt:lpstr>
      <vt:lpstr>Tax-favored accounts</vt:lpstr>
      <vt:lpstr>Assisting an employee </vt:lpstr>
      <vt:lpstr>Enrollment</vt:lpstr>
      <vt:lpstr>Premiums and billing</vt:lpstr>
      <vt:lpstr>Returning to work for a participating employer after retirement</vt:lpstr>
      <vt:lpstr>Returning to work for participating employer after retirement (Medicare-eligible)</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521</cp:revision>
  <cp:lastPrinted>2020-01-10T14:41:31Z</cp:lastPrinted>
  <dcterms:created xsi:type="dcterms:W3CDTF">2019-11-01T12:34:11Z</dcterms:created>
  <dcterms:modified xsi:type="dcterms:W3CDTF">2024-11-20T15:45:04Z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