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372" r:id="rId3"/>
    <p:sldId id="458" r:id="rId4"/>
    <p:sldId id="456" r:id="rId5"/>
    <p:sldId id="459" r:id="rId6"/>
    <p:sldId id="460" r:id="rId7"/>
    <p:sldId id="461" r:id="rId8"/>
    <p:sldId id="263"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nyb"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sites/default/files/state_orp.pdf"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hyperlink" Target="https://www.peba.sc.gov/sites/default/files/sorp_vendor_contacts.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southcarolinadcp.com/" TargetMode="External"/><Relationship Id="rId2" Type="http://schemas.openxmlformats.org/officeDocument/2006/relationships/hyperlink" Target="https://docs.empower-retirement.com/EE/SouthCarolina/DOCS/Meet-Your-Rep.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ssa.gov/"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Identify your income sources</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2" name="Title 1"/>
          <p:cNvSpPr>
            <a:spLocks noGrp="1"/>
          </p:cNvSpPr>
          <p:nvPr>
            <p:ph type="title"/>
          </p:nvPr>
        </p:nvSpPr>
        <p:spPr>
          <a:xfrm>
            <a:off x="609599" y="228600"/>
            <a:ext cx="10972799" cy="1049898"/>
          </a:xfrm>
        </p:spPr>
        <p:txBody>
          <a:bodyPr/>
          <a:lstStyle/>
          <a:p>
            <a:r>
              <a:rPr lang="en-US" dirty="0"/>
              <a:t>Possible income sources</a:t>
            </a:r>
          </a:p>
        </p:txBody>
      </p:sp>
      <p:grpSp>
        <p:nvGrpSpPr>
          <p:cNvPr id="13" name="Group 12">
            <a:extLst>
              <a:ext uri="{FF2B5EF4-FFF2-40B4-BE49-F238E27FC236}">
                <a16:creationId xmlns:a16="http://schemas.microsoft.com/office/drawing/2014/main" id="{FA0D4B8F-7017-C0D9-9968-97DF7F3B31DD}"/>
              </a:ext>
            </a:extLst>
          </p:cNvPr>
          <p:cNvGrpSpPr/>
          <p:nvPr/>
        </p:nvGrpSpPr>
        <p:grpSpPr>
          <a:xfrm>
            <a:off x="4663237" y="1603382"/>
            <a:ext cx="2743200" cy="3643600"/>
            <a:chOff x="3489955" y="1603382"/>
            <a:chExt cx="2468883" cy="3643600"/>
          </a:xfrm>
        </p:grpSpPr>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89961" y="2408057"/>
              <a:ext cx="2468877" cy="2838925"/>
            </a:xfrm>
            <a:prstGeom prst="round2SameRect">
              <a:avLst>
                <a:gd name="adj1" fmla="val 0"/>
                <a:gd name="adj2" fmla="val 0"/>
              </a:avLst>
            </a:prstGeom>
            <a:noFill/>
            <a:ln w="9525" cap="flat" cmpd="sng">
              <a:solidFill>
                <a:schemeClr val="tx2"/>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
          <p:nvSpPr>
            <p:cNvPr id="21" name="Google Shape;418;p21">
              <a:extLst>
                <a:ext uri="{FF2B5EF4-FFF2-40B4-BE49-F238E27FC236}">
                  <a16:creationId xmlns:a16="http://schemas.microsoft.com/office/drawing/2014/main" id="{C642E44C-158C-8525-1132-8E46F42577A2}"/>
                </a:ext>
              </a:extLst>
            </p:cNvPr>
            <p:cNvSpPr txBox="1"/>
            <p:nvPr/>
          </p:nvSpPr>
          <p:spPr>
            <a:xfrm>
              <a:off x="3600047" y="2537265"/>
              <a:ext cx="2248700" cy="2709717"/>
            </a:xfrm>
            <a:prstGeom prst="rect">
              <a:avLst/>
            </a:prstGeom>
            <a:noFill/>
            <a:ln>
              <a:noFill/>
            </a:ln>
          </p:spPr>
          <p:txBody>
            <a:bodyPr spcFirstLastPara="1" wrap="square" lIns="91425" tIns="91425" rIns="91425" bIns="91425" anchor="t" anchorCtr="0">
              <a:noAutofit/>
            </a:bodyPr>
            <a:lstStyle/>
            <a:p>
              <a:pPr algn="ctr"/>
              <a:r>
                <a:rPr lang="en-US" dirty="0">
                  <a:solidFill>
                    <a:schemeClr val="tx2"/>
                  </a:solidFill>
                  <a:ea typeface="Roboto"/>
                  <a:cs typeface="Roboto"/>
                  <a:sym typeface="Roboto"/>
                </a:rPr>
                <a:t>Social Security, military pension or other pensions</a:t>
              </a:r>
            </a:p>
          </p:txBody>
        </p:sp>
        <p:sp>
          <p:nvSpPr>
            <p:cNvPr id="22" name="Google Shape;419;p21">
              <a:extLst>
                <a:ext uri="{FF2B5EF4-FFF2-40B4-BE49-F238E27FC236}">
                  <a16:creationId xmlns:a16="http://schemas.microsoft.com/office/drawing/2014/main" id="{5E373C5E-58BB-5731-F5D8-2C3FBD2BE095}"/>
                </a:ext>
              </a:extLst>
            </p:cNvPr>
            <p:cNvSpPr/>
            <p:nvPr/>
          </p:nvSpPr>
          <p:spPr>
            <a:xfrm>
              <a:off x="3489955" y="1603382"/>
              <a:ext cx="2468880" cy="804672"/>
            </a:xfrm>
            <a:prstGeom prst="round2SameRect">
              <a:avLst>
                <a:gd name="adj1" fmla="val 0"/>
                <a:gd name="adj2" fmla="val 0"/>
              </a:avLst>
            </a:prstGeom>
            <a:solidFill>
              <a:schemeClr val="tx2"/>
            </a:solidFill>
            <a:ln>
              <a:solidFill>
                <a:schemeClr val="tx2"/>
              </a:solidFill>
            </a:ln>
          </p:spPr>
          <p:txBody>
            <a:bodyPr spcFirstLastPara="1" wrap="square" lIns="91425" tIns="91425" rIns="91425" bIns="91425" anchor="ctr" anchorCtr="0">
              <a:noAutofit/>
            </a:bodyPr>
            <a:lstStyle/>
            <a:p>
              <a:pPr algn="ctr">
                <a:buClr>
                  <a:schemeClr val="dk1"/>
                </a:buClr>
                <a:buSzPts val="1100"/>
              </a:pPr>
              <a:r>
                <a:rPr lang="en-US" sz="2000" b="1" dirty="0">
                  <a:solidFill>
                    <a:schemeClr val="lt1"/>
                  </a:solidFill>
                  <a:ea typeface="Fira Sans Extra Condensed Medium"/>
                  <a:cs typeface="Fira Sans Extra Condensed Medium"/>
                  <a:sym typeface="Fira Sans Extra Condensed Medium"/>
                </a:rPr>
                <a:t>Other</a:t>
              </a:r>
              <a:br>
                <a:rPr lang="en-US" sz="2000" b="1" dirty="0">
                  <a:solidFill>
                    <a:schemeClr val="lt1"/>
                  </a:solidFill>
                  <a:ea typeface="Fira Sans Extra Condensed Medium"/>
                  <a:cs typeface="Fira Sans Extra Condensed Medium"/>
                  <a:sym typeface="Fira Sans Extra Condensed Medium"/>
                </a:rPr>
              </a:br>
              <a:r>
                <a:rPr lang="en-US" sz="2000" b="1" dirty="0">
                  <a:solidFill>
                    <a:schemeClr val="lt1"/>
                  </a:solidFill>
                  <a:ea typeface="Fira Sans Extra Condensed Medium"/>
                  <a:cs typeface="Fira Sans Extra Condensed Medium"/>
                  <a:sym typeface="Fira Sans Extra Condensed Medium"/>
                </a:rPr>
                <a:t>monthly benefits</a:t>
              </a:r>
              <a:endParaRPr lang="en-US" sz="2000" b="1" dirty="0"/>
            </a:p>
          </p:txBody>
        </p:sp>
      </p:grpSp>
      <p:grpSp>
        <p:nvGrpSpPr>
          <p:cNvPr id="12" name="Group 11">
            <a:extLst>
              <a:ext uri="{FF2B5EF4-FFF2-40B4-BE49-F238E27FC236}">
                <a16:creationId xmlns:a16="http://schemas.microsoft.com/office/drawing/2014/main" id="{D6334A9D-D215-BBC0-EA9D-5E26342825B1}"/>
              </a:ext>
            </a:extLst>
          </p:cNvPr>
          <p:cNvGrpSpPr/>
          <p:nvPr/>
        </p:nvGrpSpPr>
        <p:grpSpPr>
          <a:xfrm>
            <a:off x="8716899" y="1603382"/>
            <a:ext cx="2743200" cy="3643600"/>
            <a:chOff x="6370327" y="1603382"/>
            <a:chExt cx="2468880" cy="3643600"/>
          </a:xfrm>
        </p:grpSpPr>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370330" y="2408057"/>
              <a:ext cx="2468877" cy="2838925"/>
            </a:xfrm>
            <a:prstGeom prst="round2SameRect">
              <a:avLst>
                <a:gd name="adj1" fmla="val 0"/>
                <a:gd name="adj2" fmla="val 0"/>
              </a:avLst>
            </a:prstGeom>
            <a:noFill/>
            <a:ln w="9525" cap="flat" cmpd="sng">
              <a:solidFill>
                <a:srgbClr val="A0B810"/>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480416" y="2537265"/>
              <a:ext cx="2248700" cy="2709717"/>
            </a:xfrm>
            <a:prstGeom prst="rect">
              <a:avLst/>
            </a:prstGeom>
            <a:noFill/>
            <a:ln>
              <a:noFill/>
            </a:ln>
          </p:spPr>
          <p:txBody>
            <a:bodyPr spcFirstLastPara="1" wrap="square" lIns="91425" tIns="91425" rIns="91425" bIns="91425" anchor="t" anchorCtr="0">
              <a:noAutofit/>
            </a:bodyPr>
            <a:lstStyle/>
            <a:p>
              <a:pPr algn="ctr"/>
              <a:r>
                <a:rPr lang="en-US" dirty="0">
                  <a:solidFill>
                    <a:schemeClr val="tx2"/>
                  </a:solidFill>
                  <a:ea typeface="Roboto"/>
                  <a:cs typeface="Roboto"/>
                  <a:sym typeface="Roboto"/>
                </a:rPr>
                <a:t>Deferred Compensation Program, personal savings accounts, certificates of deposit (CDs), money market accounts and</a:t>
              </a:r>
            </a:p>
            <a:p>
              <a:pPr algn="ctr"/>
              <a:r>
                <a:rPr lang="en-US" dirty="0">
                  <a:solidFill>
                    <a:schemeClr val="tx2"/>
                  </a:solidFill>
                  <a:ea typeface="Roboto"/>
                  <a:cs typeface="Roboto"/>
                  <a:sym typeface="Roboto"/>
                </a:rPr>
                <a:t>Individual Retirement Accounts (IRAs)</a:t>
              </a:r>
            </a:p>
          </p:txBody>
        </p:sp>
        <p:sp>
          <p:nvSpPr>
            <p:cNvPr id="27" name="Google Shape;419;p21">
              <a:extLst>
                <a:ext uri="{FF2B5EF4-FFF2-40B4-BE49-F238E27FC236}">
                  <a16:creationId xmlns:a16="http://schemas.microsoft.com/office/drawing/2014/main" id="{D2E76337-602A-D5FA-FC70-95F3DD1970AF}"/>
                </a:ext>
              </a:extLst>
            </p:cNvPr>
            <p:cNvSpPr/>
            <p:nvPr/>
          </p:nvSpPr>
          <p:spPr>
            <a:xfrm>
              <a:off x="6370327" y="1603382"/>
              <a:ext cx="2468877" cy="804672"/>
            </a:xfrm>
            <a:prstGeom prst="round2SameRect">
              <a:avLst>
                <a:gd name="adj1" fmla="val 0"/>
                <a:gd name="adj2" fmla="val 0"/>
              </a:avLst>
            </a:prstGeom>
            <a:solidFill>
              <a:srgbClr val="A0B810"/>
            </a:solidFill>
            <a:ln>
              <a:solidFill>
                <a:srgbClr val="A0B810"/>
              </a:solidFill>
            </a:ln>
          </p:spPr>
          <p:txBody>
            <a:bodyPr spcFirstLastPara="1" wrap="square" lIns="91425" tIns="91425" rIns="91425" bIns="91425" anchor="ctr" anchorCtr="0">
              <a:noAutofit/>
            </a:bodyPr>
            <a:lstStyle/>
            <a:p>
              <a:pPr algn="ctr">
                <a:buClr>
                  <a:schemeClr val="dk1"/>
                </a:buClr>
                <a:buSzPts val="1100"/>
              </a:pPr>
              <a:r>
                <a:rPr lang="en-US" sz="2000" b="1" dirty="0">
                  <a:solidFill>
                    <a:schemeClr val="lt1"/>
                  </a:solidFill>
                  <a:ea typeface="Fira Sans Extra Condensed Medium"/>
                  <a:cs typeface="Fira Sans Extra Condensed Medium"/>
                  <a:sym typeface="Fira Sans Extra Condensed Medium"/>
                </a:rPr>
                <a:t>Personal savings </a:t>
              </a:r>
              <a:br>
                <a:rPr lang="en-US" sz="2000" b="1" dirty="0">
                  <a:solidFill>
                    <a:schemeClr val="lt1"/>
                  </a:solidFill>
                  <a:ea typeface="Fira Sans Extra Condensed Medium"/>
                  <a:cs typeface="Fira Sans Extra Condensed Medium"/>
                  <a:sym typeface="Fira Sans Extra Condensed Medium"/>
                </a:rPr>
              </a:br>
              <a:r>
                <a:rPr lang="en-US" sz="2000" b="1" dirty="0">
                  <a:solidFill>
                    <a:schemeClr val="lt1"/>
                  </a:solidFill>
                  <a:ea typeface="Fira Sans Extra Condensed Medium"/>
                  <a:cs typeface="Fira Sans Extra Condensed Medium"/>
                  <a:sym typeface="Fira Sans Extra Condensed Medium"/>
                </a:rPr>
                <a:t>and investments</a:t>
              </a:r>
              <a:endParaRPr lang="en-US" sz="2000" b="1" dirty="0"/>
            </a:p>
          </p:txBody>
        </p:sp>
      </p:grpSp>
      <p:grpSp>
        <p:nvGrpSpPr>
          <p:cNvPr id="14" name="Group 13">
            <a:extLst>
              <a:ext uri="{FF2B5EF4-FFF2-40B4-BE49-F238E27FC236}">
                <a16:creationId xmlns:a16="http://schemas.microsoft.com/office/drawing/2014/main" id="{BDF2E312-5448-9AEB-91AF-D24F5FD8B7FA}"/>
              </a:ext>
            </a:extLst>
          </p:cNvPr>
          <p:cNvGrpSpPr/>
          <p:nvPr/>
        </p:nvGrpSpPr>
        <p:grpSpPr>
          <a:xfrm>
            <a:off x="609580" y="1620274"/>
            <a:ext cx="2743200" cy="3643598"/>
            <a:chOff x="609599" y="1603382"/>
            <a:chExt cx="2468880" cy="3643598"/>
          </a:xfrm>
        </p:grpSpPr>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2" y="2408053"/>
              <a:ext cx="2468877" cy="2838926"/>
            </a:xfrm>
            <a:prstGeom prst="round2SameRect">
              <a:avLst>
                <a:gd name="adj1" fmla="val 0"/>
                <a:gd name="adj2" fmla="val 0"/>
              </a:avLst>
            </a:prstGeom>
            <a:noFill/>
            <a:ln w="9525"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719688" y="2503780"/>
              <a:ext cx="2248700" cy="2743200"/>
            </a:xfrm>
            <a:prstGeom prst="rect">
              <a:avLst/>
            </a:prstGeom>
            <a:noFill/>
            <a:ln>
              <a:noFill/>
            </a:ln>
          </p:spPr>
          <p:txBody>
            <a:bodyPr spcFirstLastPara="1" wrap="square" lIns="91425" tIns="91425" rIns="91425" bIns="91425" anchor="t" anchorCtr="0">
              <a:noAutofit/>
            </a:bodyPr>
            <a:lstStyle/>
            <a:p>
              <a:pPr algn="ctr"/>
              <a:r>
                <a:rPr lang="en-US" dirty="0">
                  <a:solidFill>
                    <a:schemeClr val="tx2"/>
                  </a:solidFill>
                </a:rPr>
                <a:t>Lifetime monthly benefit from defined benefit plan</a:t>
              </a:r>
            </a:p>
            <a:p>
              <a:pPr algn="ctr"/>
              <a:endParaRPr lang="en-US" dirty="0">
                <a:solidFill>
                  <a:schemeClr val="tx2"/>
                </a:solidFill>
              </a:endParaRPr>
            </a:p>
            <a:p>
              <a:pPr algn="ctr"/>
              <a:r>
                <a:rPr lang="en-US" i="1" dirty="0">
                  <a:solidFill>
                    <a:schemeClr val="tx2"/>
                  </a:solidFill>
                </a:rPr>
                <a:t>or</a:t>
              </a:r>
            </a:p>
            <a:p>
              <a:pPr algn="ctr"/>
              <a:endParaRPr lang="en-US" dirty="0">
                <a:solidFill>
                  <a:schemeClr val="tx2"/>
                </a:solidFill>
              </a:endParaRPr>
            </a:p>
            <a:p>
              <a:pPr algn="ctr"/>
              <a:r>
                <a:rPr lang="en-US" dirty="0">
                  <a:solidFill>
                    <a:schemeClr val="tx2"/>
                  </a:solidFill>
                </a:rPr>
                <a:t>Distributions from defined contribution plan</a:t>
              </a:r>
            </a:p>
          </p:txBody>
        </p:sp>
        <p:sp>
          <p:nvSpPr>
            <p:cNvPr id="32" name="Google Shape;419;p21">
              <a:extLst>
                <a:ext uri="{FF2B5EF4-FFF2-40B4-BE49-F238E27FC236}">
                  <a16:creationId xmlns:a16="http://schemas.microsoft.com/office/drawing/2014/main" id="{6E1A8513-E43F-AD82-48F8-C22D72620F0A}"/>
                </a:ext>
              </a:extLst>
            </p:cNvPr>
            <p:cNvSpPr/>
            <p:nvPr/>
          </p:nvSpPr>
          <p:spPr>
            <a:xfrm>
              <a:off x="609599" y="1603382"/>
              <a:ext cx="2468877" cy="804672"/>
            </a:xfrm>
            <a:prstGeom prst="round2SameRect">
              <a:avLst>
                <a:gd name="adj1" fmla="val 0"/>
                <a:gd name="adj2" fmla="val 0"/>
              </a:avLst>
            </a:prstGeom>
            <a:solidFill>
              <a:schemeClr val="tx1"/>
            </a:solidFill>
            <a:ln>
              <a:solidFill>
                <a:schemeClr val="tx1"/>
              </a:solidFill>
            </a:ln>
          </p:spPr>
          <p:txBody>
            <a:bodyPr spcFirstLastPara="1" wrap="square" lIns="91425" tIns="91425" rIns="91425" bIns="91425" anchor="ctr" anchorCtr="0">
              <a:noAutofit/>
            </a:bodyPr>
            <a:lstStyle/>
            <a:p>
              <a:pPr algn="ctr">
                <a:buClr>
                  <a:schemeClr val="dk1"/>
                </a:buClr>
                <a:buSzPts val="1100"/>
              </a:pPr>
              <a:r>
                <a:rPr lang="en" sz="2000" b="1" dirty="0">
                  <a:solidFill>
                    <a:schemeClr val="lt1"/>
                  </a:solidFill>
                  <a:ea typeface="Fira Sans Extra Condensed Medium"/>
                  <a:cs typeface="Fira Sans Extra Condensed Medium"/>
                  <a:sym typeface="Fira Sans Extra Condensed Medium"/>
                </a:rPr>
                <a:t>PEBA-administered retirement plans</a:t>
              </a:r>
              <a:endParaRPr sz="2000" b="1" dirty="0"/>
            </a:p>
          </p:txBody>
        </p:sp>
      </p:grpSp>
    </p:spTree>
    <p:custDataLst>
      <p:tags r:id="rId1"/>
    </p:custDataLst>
    <p:extLst>
      <p:ext uri="{BB962C8B-B14F-4D97-AF65-F5344CB8AC3E}">
        <p14:creationId xmlns:p14="http://schemas.microsoft.com/office/powerpoint/2010/main" val="322455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C833C-86F8-58E4-513D-83650FE668A4}"/>
              </a:ext>
            </a:extLst>
          </p:cNvPr>
          <p:cNvSpPr>
            <a:spLocks noGrp="1"/>
          </p:cNvSpPr>
          <p:nvPr>
            <p:ph type="title"/>
          </p:nvPr>
        </p:nvSpPr>
        <p:spPr/>
        <p:txBody>
          <a:bodyPr/>
          <a:lstStyle/>
          <a:p>
            <a:r>
              <a:rPr lang="en-US" dirty="0"/>
              <a:t>PEBA’s defined benefit plans</a:t>
            </a:r>
          </a:p>
        </p:txBody>
      </p:sp>
      <p:sp>
        <p:nvSpPr>
          <p:cNvPr id="4" name="Slide Number Placeholder 3">
            <a:extLst>
              <a:ext uri="{FF2B5EF4-FFF2-40B4-BE49-F238E27FC236}">
                <a16:creationId xmlns:a16="http://schemas.microsoft.com/office/drawing/2014/main" id="{2FD0D2F6-7397-B405-04AD-73C40782BEEB}"/>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6" name="Content Placeholder 5">
            <a:extLst>
              <a:ext uri="{FF2B5EF4-FFF2-40B4-BE49-F238E27FC236}">
                <a16:creationId xmlns:a16="http://schemas.microsoft.com/office/drawing/2014/main" id="{B2D360D4-E656-67C5-A88E-0615EC07C07B}"/>
              </a:ext>
            </a:extLst>
          </p:cNvPr>
          <p:cNvSpPr>
            <a:spLocks noGrp="1"/>
          </p:cNvSpPr>
          <p:nvPr>
            <p:ph sz="half" idx="13"/>
          </p:nvPr>
        </p:nvSpPr>
        <p:spPr/>
        <p:txBody>
          <a:bodyPr/>
          <a:lstStyle/>
          <a:p>
            <a:r>
              <a:rPr lang="en-US" dirty="0"/>
              <a:t>The South Carolina Retirement System (SCRS) and Police Officers Retirement System (PORS) are the two largest defined benefit plans administered by PEBA.</a:t>
            </a:r>
          </a:p>
          <a:p>
            <a:pPr lvl="1"/>
            <a:r>
              <a:rPr lang="en-US" dirty="0"/>
              <a:t>Refer to the </a:t>
            </a:r>
            <a:r>
              <a:rPr lang="en-US" dirty="0">
                <a:hlinkClick r:id="rId2"/>
              </a:rPr>
              <a:t>system summary flyers</a:t>
            </a:r>
            <a:r>
              <a:rPr lang="en-US" i="1" dirty="0"/>
              <a:t>.</a:t>
            </a:r>
            <a:endParaRPr lang="en-US" dirty="0"/>
          </a:p>
          <a:p>
            <a:r>
              <a:rPr lang="en-US" dirty="0"/>
              <a:t>Plans bear the investment risk.</a:t>
            </a:r>
          </a:p>
          <a:p>
            <a:r>
              <a:rPr lang="en-US" dirty="0"/>
              <a:t>Provide a monthly service retirement benefit based on a formula; must meet eligibility requirements to receive retirement benefits.</a:t>
            </a:r>
          </a:p>
          <a:p>
            <a:endParaRPr lang="en-US" dirty="0"/>
          </a:p>
        </p:txBody>
      </p:sp>
      <p:sp>
        <p:nvSpPr>
          <p:cNvPr id="5" name="Content Placeholder 4">
            <a:extLst>
              <a:ext uri="{FF2B5EF4-FFF2-40B4-BE49-F238E27FC236}">
                <a16:creationId xmlns:a16="http://schemas.microsoft.com/office/drawing/2014/main" id="{9CA91167-89CC-EFE1-9667-31DD1C99C9FE}"/>
              </a:ext>
            </a:extLst>
          </p:cNvPr>
          <p:cNvSpPr>
            <a:spLocks noGrp="1"/>
          </p:cNvSpPr>
          <p:nvPr>
            <p:ph sz="half" idx="2"/>
          </p:nvPr>
        </p:nvSpPr>
        <p:spPr/>
        <p:txBody>
          <a:bodyPr/>
          <a:lstStyle/>
          <a:p>
            <a:r>
              <a:rPr lang="en-US" dirty="0"/>
              <a:t>Expect to receive about 50% of your preretirement income after reaching full-service retirement eligibility if the maximum benefit option is chosen.</a:t>
            </a:r>
          </a:p>
          <a:p>
            <a:r>
              <a:rPr lang="en-US" dirty="0"/>
              <a:t>Work longer to increase your years of service credit.</a:t>
            </a:r>
          </a:p>
          <a:p>
            <a:r>
              <a:rPr lang="en-US" dirty="0"/>
              <a:t>Purchase service credit.</a:t>
            </a:r>
          </a:p>
        </p:txBody>
      </p:sp>
    </p:spTree>
    <p:extLst>
      <p:ext uri="{BB962C8B-B14F-4D97-AF65-F5344CB8AC3E}">
        <p14:creationId xmlns:p14="http://schemas.microsoft.com/office/powerpoint/2010/main" val="2934130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a:xfrm>
            <a:off x="609600" y="228599"/>
            <a:ext cx="9598430" cy="1724899"/>
          </a:xfrm>
        </p:spPr>
        <p:txBody>
          <a:bodyPr/>
          <a:lstStyle/>
          <a:p>
            <a:r>
              <a:rPr lang="en-US" dirty="0"/>
              <a:t>PEBA’s defined contribution plan</a:t>
            </a:r>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idx="1"/>
          </p:nvPr>
        </p:nvSpPr>
        <p:spPr>
          <a:xfrm>
            <a:off x="609600" y="2510455"/>
            <a:ext cx="10972800" cy="3790590"/>
          </a:xfrm>
        </p:spPr>
        <p:txBody>
          <a:bodyPr/>
          <a:lstStyle/>
          <a:p>
            <a:r>
              <a:rPr lang="en-US" dirty="0"/>
              <a:t>State ORP provides a defined contribution retirement plan alternative to SCRS for certain eligible employees.</a:t>
            </a:r>
          </a:p>
          <a:p>
            <a:pPr lvl="1"/>
            <a:r>
              <a:rPr lang="en-US" dirty="0"/>
              <a:t>Refer to the </a:t>
            </a:r>
            <a:r>
              <a:rPr lang="en-US" i="1" dirty="0">
                <a:hlinkClick r:id="rId3"/>
              </a:rPr>
              <a:t>State ORP at a Glance flyer</a:t>
            </a:r>
            <a:r>
              <a:rPr lang="en-US" dirty="0"/>
              <a:t>.</a:t>
            </a:r>
            <a:r>
              <a:rPr lang="en-US" dirty="0">
                <a:solidFill>
                  <a:srgbClr val="FF0000"/>
                </a:solidFill>
              </a:rPr>
              <a:t> </a:t>
            </a:r>
          </a:p>
          <a:p>
            <a:r>
              <a:rPr lang="en-US" dirty="0"/>
              <a:t>Benefit is based on your account balance.</a:t>
            </a:r>
          </a:p>
          <a:p>
            <a:r>
              <a:rPr lang="en-US" dirty="0"/>
              <a:t>Any fees and expenses, distributions, and investment gains or losses will affect your balance.</a:t>
            </a:r>
          </a:p>
          <a:p>
            <a:r>
              <a:rPr lang="en-US" dirty="0"/>
              <a:t>Eligible for distribution at termination of all covered employment or age 59½.</a:t>
            </a:r>
          </a:p>
          <a:p>
            <a:r>
              <a:rPr lang="en-US" dirty="0"/>
              <a:t>Member assumes investment and longevity risk.</a:t>
            </a:r>
          </a:p>
          <a:p>
            <a:r>
              <a:rPr lang="en-US" dirty="0"/>
              <a:t>Retirement planning tools are available through each State ORP service provider. Access your </a:t>
            </a:r>
            <a:r>
              <a:rPr lang="en-US" dirty="0">
                <a:hlinkClick r:id="rId4"/>
              </a:rPr>
              <a:t>provider’s State ORP site</a:t>
            </a:r>
            <a:r>
              <a:rPr lang="en-US" dirty="0"/>
              <a:t>.</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B36EB5-964D-26DD-E068-FC12369043BF}"/>
              </a:ext>
            </a:extLst>
          </p:cNvPr>
          <p:cNvSpPr>
            <a:spLocks noGrp="1"/>
          </p:cNvSpPr>
          <p:nvPr>
            <p:ph sz="half" idx="1"/>
          </p:nvPr>
        </p:nvSpPr>
        <p:spPr/>
        <p:txBody>
          <a:bodyPr/>
          <a:lstStyle/>
          <a:p>
            <a:r>
              <a:rPr lang="en-US" dirty="0"/>
              <a:t>A voluntary, supplemental defined contribution program to help employees save additional money for retirement.</a:t>
            </a:r>
          </a:p>
          <a:p>
            <a:r>
              <a:rPr lang="en-US" dirty="0"/>
              <a:t>Refer to the </a:t>
            </a:r>
            <a:r>
              <a:rPr lang="en-US" i="1" dirty="0"/>
              <a:t>Supplement Your Retirement Savings </a:t>
            </a:r>
            <a:r>
              <a:rPr lang="en-US" dirty="0"/>
              <a:t>flyer. </a:t>
            </a:r>
          </a:p>
          <a:p>
            <a:r>
              <a:rPr lang="en-US" dirty="0"/>
              <a:t>Offers 401(k) and 457(b) plans.</a:t>
            </a:r>
          </a:p>
          <a:p>
            <a:r>
              <a:rPr lang="en-US" dirty="0"/>
              <a:t>Elect to contribute before-tax or choose the Roth option to make after-tax contributions.</a:t>
            </a:r>
          </a:p>
        </p:txBody>
      </p:sp>
      <p:sp>
        <p:nvSpPr>
          <p:cNvPr id="3" name="Content Placeholder 2">
            <a:extLst>
              <a:ext uri="{FF2B5EF4-FFF2-40B4-BE49-F238E27FC236}">
                <a16:creationId xmlns:a16="http://schemas.microsoft.com/office/drawing/2014/main" id="{4A4EE309-3AC8-4063-5F4D-C552A60A72E5}"/>
              </a:ext>
            </a:extLst>
          </p:cNvPr>
          <p:cNvSpPr>
            <a:spLocks noGrp="1"/>
          </p:cNvSpPr>
          <p:nvPr>
            <p:ph sz="half" idx="2"/>
          </p:nvPr>
        </p:nvSpPr>
        <p:spPr/>
        <p:txBody>
          <a:bodyPr/>
          <a:lstStyle/>
          <a:p>
            <a:r>
              <a:rPr lang="en-US" dirty="0"/>
              <a:t>Comparatively low fees.</a:t>
            </a:r>
          </a:p>
          <a:p>
            <a:r>
              <a:rPr lang="en-US" dirty="0"/>
              <a:t>Minimum contribution to each plan per pay period is $10.</a:t>
            </a:r>
          </a:p>
          <a:p>
            <a:r>
              <a:rPr lang="en-US" dirty="0"/>
              <a:t>Currently administered by Empower.</a:t>
            </a:r>
          </a:p>
          <a:p>
            <a:r>
              <a:rPr lang="en-US" dirty="0"/>
              <a:t>Access to </a:t>
            </a:r>
            <a:r>
              <a:rPr lang="en-US" dirty="0">
                <a:hlinkClick r:id="rId2"/>
              </a:rPr>
              <a:t>local retirement plan advisors</a:t>
            </a:r>
            <a:r>
              <a:rPr lang="en-US" dirty="0"/>
              <a:t>.</a:t>
            </a:r>
          </a:p>
          <a:p>
            <a:r>
              <a:rPr lang="en-US" dirty="0"/>
              <a:t>Learn more at </a:t>
            </a:r>
            <a:r>
              <a:rPr lang="en-US" dirty="0">
                <a:hlinkClick r:id="rId3"/>
              </a:rPr>
              <a:t>www.southcarolinadcp.com</a:t>
            </a:r>
            <a:r>
              <a:rPr lang="en-US" dirty="0"/>
              <a:t>.</a:t>
            </a:r>
          </a:p>
        </p:txBody>
      </p:sp>
      <p:sp>
        <p:nvSpPr>
          <p:cNvPr id="4" name="Title 3">
            <a:extLst>
              <a:ext uri="{FF2B5EF4-FFF2-40B4-BE49-F238E27FC236}">
                <a16:creationId xmlns:a16="http://schemas.microsoft.com/office/drawing/2014/main" id="{910D414D-2415-62B0-87AA-1E551911E66A}"/>
              </a:ext>
            </a:extLst>
          </p:cNvPr>
          <p:cNvSpPr>
            <a:spLocks noGrp="1"/>
          </p:cNvSpPr>
          <p:nvPr>
            <p:ph type="title"/>
          </p:nvPr>
        </p:nvSpPr>
        <p:spPr/>
        <p:txBody>
          <a:bodyPr/>
          <a:lstStyle/>
          <a:p>
            <a:r>
              <a:rPr lang="en-US" dirty="0"/>
              <a:t>S.C. Deferred Compensation Program</a:t>
            </a:r>
          </a:p>
        </p:txBody>
      </p:sp>
      <p:sp>
        <p:nvSpPr>
          <p:cNvPr id="5" name="Slide Number Placeholder 4">
            <a:extLst>
              <a:ext uri="{FF2B5EF4-FFF2-40B4-BE49-F238E27FC236}">
                <a16:creationId xmlns:a16="http://schemas.microsoft.com/office/drawing/2014/main" id="{BB6661F3-890C-8157-5317-F011F9CF90E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80873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FEA897-D120-0CA1-B0EF-FD449EBF998A}"/>
              </a:ext>
            </a:extLst>
          </p:cNvPr>
          <p:cNvSpPr>
            <a:spLocks noGrp="1"/>
          </p:cNvSpPr>
          <p:nvPr>
            <p:ph sz="half" idx="1"/>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Social security benefits</a:t>
            </a:r>
          </a:p>
          <a:p>
            <a:r>
              <a:rPr lang="en-US" dirty="0"/>
              <a:t>Monthly benefit based on your indexed lifetime earnings, your age and other variables.</a:t>
            </a:r>
          </a:p>
          <a:p>
            <a:r>
              <a:rPr lang="en-US" dirty="0"/>
              <a:t>Visit the Social Security Administration’s website, </a:t>
            </a:r>
            <a:r>
              <a:rPr lang="en-US" dirty="0">
                <a:hlinkClick r:id="rId2"/>
              </a:rPr>
              <a:t>www.ssa.gov</a:t>
            </a:r>
            <a:r>
              <a:rPr lang="en-US" dirty="0"/>
              <a:t>, to create your Social Security account.</a:t>
            </a:r>
          </a:p>
          <a:p>
            <a:pPr lvl="1"/>
            <a:r>
              <a:rPr lang="en-US" dirty="0"/>
              <a:t>Check your statement;</a:t>
            </a:r>
          </a:p>
          <a:p>
            <a:pPr lvl="1"/>
            <a:r>
              <a:rPr lang="en-US" dirty="0"/>
              <a:t>Estimate your benefit; and</a:t>
            </a:r>
          </a:p>
          <a:p>
            <a:pPr lvl="1"/>
            <a:r>
              <a:rPr lang="en-US" dirty="0"/>
              <a:t>Access other helpful information.</a:t>
            </a:r>
          </a:p>
          <a:p>
            <a:endParaRPr lang="en-US" dirty="0"/>
          </a:p>
        </p:txBody>
      </p:sp>
      <p:sp>
        <p:nvSpPr>
          <p:cNvPr id="3" name="Content Placeholder 2">
            <a:extLst>
              <a:ext uri="{FF2B5EF4-FFF2-40B4-BE49-F238E27FC236}">
                <a16:creationId xmlns:a16="http://schemas.microsoft.com/office/drawing/2014/main" id="{05221889-FB63-E980-1AE5-8F3537F57769}"/>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Other employer retirement plans</a:t>
            </a:r>
          </a:p>
          <a:p>
            <a:r>
              <a:rPr lang="en-US" dirty="0"/>
              <a:t>Remember to consider any additional benefits from past employment.</a:t>
            </a:r>
          </a:p>
          <a:p>
            <a:r>
              <a:rPr lang="en-US" dirty="0"/>
              <a:t>Military pensions.</a:t>
            </a:r>
          </a:p>
          <a:p>
            <a:r>
              <a:rPr lang="en-US" dirty="0"/>
              <a:t>Review your work history.</a:t>
            </a:r>
          </a:p>
          <a:p>
            <a:r>
              <a:rPr lang="en-US" dirty="0"/>
              <a:t>Contact past employers.</a:t>
            </a:r>
          </a:p>
        </p:txBody>
      </p:sp>
      <p:sp>
        <p:nvSpPr>
          <p:cNvPr id="4" name="Slide Number Placeholder 3">
            <a:extLst>
              <a:ext uri="{FF2B5EF4-FFF2-40B4-BE49-F238E27FC236}">
                <a16:creationId xmlns:a16="http://schemas.microsoft.com/office/drawing/2014/main" id="{E169283F-2B59-B854-0A67-C87296EAE9FA}"/>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5" name="Title 4">
            <a:extLst>
              <a:ext uri="{FF2B5EF4-FFF2-40B4-BE49-F238E27FC236}">
                <a16:creationId xmlns:a16="http://schemas.microsoft.com/office/drawing/2014/main" id="{3238E9D1-1A7B-2691-DE6B-C6082390EE21}"/>
              </a:ext>
            </a:extLst>
          </p:cNvPr>
          <p:cNvSpPr>
            <a:spLocks noGrp="1"/>
          </p:cNvSpPr>
          <p:nvPr>
            <p:ph type="title"/>
          </p:nvPr>
        </p:nvSpPr>
        <p:spPr/>
        <p:txBody>
          <a:bodyPr/>
          <a:lstStyle/>
          <a:p>
            <a:r>
              <a:rPr lang="en-US" dirty="0"/>
              <a:t>Other monthly benefits</a:t>
            </a:r>
          </a:p>
        </p:txBody>
      </p:sp>
    </p:spTree>
    <p:extLst>
      <p:ext uri="{BB962C8B-B14F-4D97-AF65-F5344CB8AC3E}">
        <p14:creationId xmlns:p14="http://schemas.microsoft.com/office/powerpoint/2010/main" val="1272335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07685B-ECBD-399A-3CE2-6318301266AC}"/>
              </a:ext>
            </a:extLst>
          </p:cNvPr>
          <p:cNvSpPr>
            <a:spLocks noGrp="1"/>
          </p:cNvSpPr>
          <p:nvPr>
            <p:ph sz="half" idx="1"/>
          </p:nvPr>
        </p:nvSpPr>
        <p:spPr/>
        <p:txBody>
          <a:bodyPr/>
          <a:lstStyle/>
          <a:p>
            <a:r>
              <a:rPr lang="en-US" dirty="0"/>
              <a:t>Begin to set aside additional funds now through other savings options. These might include:</a:t>
            </a:r>
          </a:p>
          <a:p>
            <a:pPr lvl="1"/>
            <a:r>
              <a:rPr lang="en-US" dirty="0"/>
              <a:t>Personal savings accounts;</a:t>
            </a:r>
          </a:p>
          <a:p>
            <a:pPr lvl="1"/>
            <a:r>
              <a:rPr lang="en-US" dirty="0"/>
              <a:t>Certificates of deposit (CDs);</a:t>
            </a:r>
          </a:p>
          <a:p>
            <a:pPr lvl="1"/>
            <a:r>
              <a:rPr lang="en-US" dirty="0"/>
              <a:t>Money market accounts; and</a:t>
            </a:r>
          </a:p>
          <a:p>
            <a:pPr lvl="1"/>
            <a:r>
              <a:rPr lang="en-US" dirty="0"/>
              <a:t>Individual Retirement Accounts (IRAs).</a:t>
            </a:r>
          </a:p>
        </p:txBody>
      </p:sp>
      <p:sp>
        <p:nvSpPr>
          <p:cNvPr id="3" name="Title 2">
            <a:extLst>
              <a:ext uri="{FF2B5EF4-FFF2-40B4-BE49-F238E27FC236}">
                <a16:creationId xmlns:a16="http://schemas.microsoft.com/office/drawing/2014/main" id="{24A1E9EF-9A75-FCBB-1656-71FE3196EFD2}"/>
              </a:ext>
            </a:extLst>
          </p:cNvPr>
          <p:cNvSpPr>
            <a:spLocks noGrp="1"/>
          </p:cNvSpPr>
          <p:nvPr>
            <p:ph type="title"/>
          </p:nvPr>
        </p:nvSpPr>
        <p:spPr/>
        <p:txBody>
          <a:bodyPr/>
          <a:lstStyle/>
          <a:p>
            <a:r>
              <a:rPr lang="en-US" dirty="0"/>
              <a:t>Other personal savings and investments</a:t>
            </a:r>
          </a:p>
        </p:txBody>
      </p:sp>
      <p:sp>
        <p:nvSpPr>
          <p:cNvPr id="4" name="Slide Number Placeholder 3">
            <a:extLst>
              <a:ext uri="{FF2B5EF4-FFF2-40B4-BE49-F238E27FC236}">
                <a16:creationId xmlns:a16="http://schemas.microsoft.com/office/drawing/2014/main" id="{7995CC86-B7B9-207C-C924-87F69611D620}"/>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17616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23470</TotalTime>
  <Words>496</Words>
  <Application>Microsoft Office PowerPoint</Application>
  <PresentationFormat>Widescreen</PresentationFormat>
  <Paragraphs>72</Paragraphs>
  <Slides>8</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Fira Sans Extra Condensed Medium</vt:lpstr>
      <vt:lpstr>Roboto</vt:lpstr>
      <vt:lpstr>Times New Roman</vt:lpstr>
      <vt:lpstr>Tw Cen MT Condensed</vt:lpstr>
      <vt:lpstr>2_Office Theme</vt:lpstr>
      <vt:lpstr>Identify your income sources</vt:lpstr>
      <vt:lpstr>Possible income sources</vt:lpstr>
      <vt:lpstr>PEBA’s defined benefit plans</vt:lpstr>
      <vt:lpstr>PEBA’s defined contribution plan</vt:lpstr>
      <vt:lpstr>S.C. Deferred Compensation Program</vt:lpstr>
      <vt:lpstr>Other monthly benefits</vt:lpstr>
      <vt:lpstr>Other personal savings and investments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512</cp:revision>
  <cp:lastPrinted>2020-01-10T14:41:31Z</cp:lastPrinted>
  <dcterms:created xsi:type="dcterms:W3CDTF">2019-11-01T12:34:11Z</dcterms:created>
  <dcterms:modified xsi:type="dcterms:W3CDTF">2025-05-05T17:28:40Z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