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1" r:id="rId3"/>
    <p:sldId id="462" r:id="rId4"/>
    <p:sldId id="463"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forms.retirement.sc.gov/formGenericGet.do?formNum=web4101.xdp"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Leaving before retirement eligibility</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Requesting a refund from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fontScale="92500" lnSpcReduction="10000"/>
          </a:bodyPr>
          <a:lstStyle/>
          <a:p>
            <a:pPr lvl="0"/>
            <a:r>
              <a:rPr lang="en-US" dirty="0"/>
              <a:t>Forfeit rights to any future service or disability retirement benefit.</a:t>
            </a:r>
          </a:p>
          <a:p>
            <a:pPr lvl="0"/>
            <a:r>
              <a:rPr lang="en-US" dirty="0"/>
              <a:t>Can generally roll over funds into eligible retirement plan.</a:t>
            </a:r>
          </a:p>
          <a:p>
            <a:pPr lvl="0"/>
            <a:r>
              <a:rPr lang="en-US" dirty="0"/>
              <a:t>If you do not roll over refund, taxable portion may be:</a:t>
            </a:r>
          </a:p>
          <a:p>
            <a:pPr lvl="1"/>
            <a:r>
              <a:rPr lang="en-US" dirty="0"/>
              <a:t>Subject to taxes; and</a:t>
            </a:r>
          </a:p>
          <a:p>
            <a:pPr lvl="1"/>
            <a:r>
              <a:rPr lang="en-US" dirty="0"/>
              <a:t>Subject to additional tax penalty if younger than age 59½. </a:t>
            </a:r>
          </a:p>
          <a:p>
            <a:pPr lvl="0"/>
            <a:r>
              <a:rPr lang="en-US" dirty="0"/>
              <a:t>Consult with tax professional for more information.</a:t>
            </a:r>
          </a:p>
          <a:p>
            <a:r>
              <a:rPr lang="en-US" altLang="en-US" dirty="0"/>
              <a:t>Must terminate employment from all covered employers and correlated systems.</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r>
              <a:rPr lang="en-US" altLang="en-US" dirty="0"/>
              <a:t>Minimum 90-day waiting period from termination date before refund issued.</a:t>
            </a:r>
          </a:p>
          <a:p>
            <a:r>
              <a:rPr lang="en-US" altLang="en-US" dirty="0"/>
              <a:t>Employer contributions are not refunded.</a:t>
            </a:r>
          </a:p>
          <a:p>
            <a:r>
              <a:rPr lang="en-US" altLang="en-US" dirty="0"/>
              <a:t>Returning to covered employment before refund payment cancels refund application.</a:t>
            </a:r>
          </a:p>
          <a:p>
            <a:r>
              <a:rPr lang="en-US" altLang="en-US" dirty="0"/>
              <a:t>Request a refund by completing a notarized </a:t>
            </a:r>
            <a:r>
              <a:rPr lang="en-US" altLang="en-US" i="1" dirty="0">
                <a:hlinkClick r:id="rId2"/>
              </a:rPr>
              <a:t>Refund Request</a:t>
            </a:r>
            <a:r>
              <a:rPr lang="en-US" altLang="en-US" dirty="0"/>
              <a:t> (Form 4101).</a:t>
            </a:r>
          </a:p>
          <a:p>
            <a:endParaRPr lang="en-US" alt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Leavings funds in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a:bodyPr>
          <a:lstStyle/>
          <a:p>
            <a:pPr lvl="0"/>
            <a:r>
              <a:rPr lang="en-US" dirty="0"/>
              <a:t>Account earns 4% interest annually until account becomes inactive.</a:t>
            </a:r>
          </a:p>
          <a:p>
            <a:pPr eaLnBrk="1" hangingPunct="1"/>
            <a:r>
              <a:rPr lang="en-US" altLang="en-US" dirty="0"/>
              <a:t>Account becomes inactive as of July 1 when:</a:t>
            </a:r>
          </a:p>
          <a:p>
            <a:pPr lvl="1" eaLnBrk="1" hangingPunct="1"/>
            <a:r>
              <a:rPr lang="en-US" altLang="en-US" dirty="0"/>
              <a:t>No contributions made in preceding fiscal year; and </a:t>
            </a:r>
          </a:p>
          <a:p>
            <a:pPr lvl="1" eaLnBrk="1" hangingPunct="1"/>
            <a:r>
              <a:rPr lang="en-US" altLang="en-US" dirty="0"/>
              <a:t>No other active, correlated system or State ORP account exists.</a:t>
            </a:r>
          </a:p>
          <a:p>
            <a:r>
              <a:rPr lang="en-US" dirty="0"/>
              <a:t>Can request refund later.</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pPr lvl="0"/>
            <a:r>
              <a:rPr lang="en-US" dirty="0"/>
              <a:t>If leaving employment with enough earned service, can apply for retirement benefit once age requirement is met. </a:t>
            </a:r>
          </a:p>
          <a:p>
            <a:pPr lvl="0"/>
            <a:r>
              <a:rPr lang="en-US" dirty="0"/>
              <a:t>If returning to covered employment later, can resume making contributions and earning service credit.</a:t>
            </a:r>
          </a:p>
          <a:p>
            <a:pPr lvl="0"/>
            <a:r>
              <a:rPr lang="en-US" dirty="0"/>
              <a:t>May leave funds in your account until required by IRS rules to take a distribution.</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9AC38A-724D-3317-7932-12955371E8C8}"/>
              </a:ext>
            </a:extLst>
          </p:cNvPr>
          <p:cNvSpPr>
            <a:spLocks noGrp="1"/>
          </p:cNvSpPr>
          <p:nvPr>
            <p:ph sz="half" idx="1"/>
          </p:nvPr>
        </p:nvSpPr>
        <p:spPr/>
        <p:txBody>
          <a:bodyPr/>
          <a:lstStyle/>
          <a:p>
            <a:pPr lvl="0"/>
            <a:r>
              <a:rPr lang="en-US" dirty="0"/>
              <a:t>Can leave your funds in your State ORP account until choosing to take withdrawals.</a:t>
            </a:r>
          </a:p>
          <a:p>
            <a:pPr lvl="1"/>
            <a:r>
              <a:rPr lang="en-US" dirty="0"/>
              <a:t>If younger than age 59½, must separate from all covered employment before taking a withdrawal.</a:t>
            </a:r>
          </a:p>
          <a:p>
            <a:r>
              <a:rPr lang="en-US" dirty="0"/>
              <a:t>May leave funds in your account until required by IRS rules to take a distribution.</a:t>
            </a:r>
          </a:p>
        </p:txBody>
      </p:sp>
      <p:sp>
        <p:nvSpPr>
          <p:cNvPr id="3" name="Content Placeholder 2">
            <a:extLst>
              <a:ext uri="{FF2B5EF4-FFF2-40B4-BE49-F238E27FC236}">
                <a16:creationId xmlns:a16="http://schemas.microsoft.com/office/drawing/2014/main" id="{4AC9E2D9-A5F8-3F95-E03C-E13C1DBAF560}"/>
              </a:ext>
            </a:extLst>
          </p:cNvPr>
          <p:cNvSpPr>
            <a:spLocks noGrp="1"/>
          </p:cNvSpPr>
          <p:nvPr>
            <p:ph sz="half" idx="2"/>
          </p:nvPr>
        </p:nvSpPr>
        <p:spPr/>
        <p:txBody>
          <a:bodyPr/>
          <a:lstStyle/>
          <a:p>
            <a:pPr lvl="0"/>
            <a:r>
              <a:rPr lang="en-US" dirty="0"/>
              <a:t>Your account balance may:</a:t>
            </a:r>
          </a:p>
          <a:p>
            <a:pPr lvl="1"/>
            <a:r>
              <a:rPr lang="en-US" dirty="0"/>
              <a:t>Increase from investment earnings; or</a:t>
            </a:r>
          </a:p>
          <a:p>
            <a:pPr lvl="1"/>
            <a:r>
              <a:rPr lang="en-US" dirty="0"/>
              <a:t>Decline from investment losses and administrative fees.</a:t>
            </a:r>
          </a:p>
          <a:p>
            <a:r>
              <a:rPr lang="en-US" dirty="0"/>
              <a:t>Can generally roll over funds into eligible retirement savings account.</a:t>
            </a:r>
          </a:p>
          <a:p>
            <a:endParaRPr lang="en-US" dirty="0"/>
          </a:p>
        </p:txBody>
      </p:sp>
      <p:sp>
        <p:nvSpPr>
          <p:cNvPr id="4" name="Title 3">
            <a:extLst>
              <a:ext uri="{FF2B5EF4-FFF2-40B4-BE49-F238E27FC236}">
                <a16:creationId xmlns:a16="http://schemas.microsoft.com/office/drawing/2014/main" id="{556D28C1-C6AF-E4A0-AAC2-FDC9C99D911B}"/>
              </a:ext>
            </a:extLst>
          </p:cNvPr>
          <p:cNvSpPr>
            <a:spLocks noGrp="1"/>
          </p:cNvSpPr>
          <p:nvPr>
            <p:ph type="title"/>
          </p:nvPr>
        </p:nvSpPr>
        <p:spPr/>
        <p:txBody>
          <a:bodyPr/>
          <a:lstStyle/>
          <a:p>
            <a:r>
              <a:rPr lang="en-US" dirty="0"/>
              <a:t>Leaving funds in your State ORP account</a:t>
            </a:r>
          </a:p>
        </p:txBody>
      </p:sp>
      <p:sp>
        <p:nvSpPr>
          <p:cNvPr id="5" name="Slide Number Placeholder 4">
            <a:extLst>
              <a:ext uri="{FF2B5EF4-FFF2-40B4-BE49-F238E27FC236}">
                <a16:creationId xmlns:a16="http://schemas.microsoft.com/office/drawing/2014/main" id="{6F5BA5C1-DCD5-95DE-1E9C-373A0D55DDF8}"/>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469729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23489</TotalTime>
  <Words>327</Words>
  <Application>Microsoft Office PowerPoint</Application>
  <PresentationFormat>Widescreen</PresentationFormat>
  <Paragraphs>40</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Leaving before retirement eligibility</vt:lpstr>
      <vt:lpstr>Requesting a refund from your SCRS, PORS account</vt:lpstr>
      <vt:lpstr>Leavings funds in your SCRS, PORS account</vt:lpstr>
      <vt:lpstr>Leaving funds in your State ORP account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513</cp:revision>
  <cp:lastPrinted>2020-01-10T14:41:31Z</cp:lastPrinted>
  <dcterms:created xsi:type="dcterms:W3CDTF">2019-11-01T12:34:11Z</dcterms:created>
  <dcterms:modified xsi:type="dcterms:W3CDTF">2025-05-05T17:34:45Z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