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256" r:id="rId2"/>
    <p:sldId id="456" r:id="rId3"/>
    <p:sldId id="447"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94125" autoAdjust="0"/>
  </p:normalViewPr>
  <p:slideViewPr>
    <p:cSldViewPr snapToGrid="0">
      <p:cViewPr varScale="1">
        <p:scale>
          <a:sx n="75" d="100"/>
          <a:sy n="75" d="100"/>
        </p:scale>
        <p:origin x="562"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Purchasing service</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Purchasing service credit</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8" name="Content Placeholder 7">
            <a:extLst>
              <a:ext uri="{FF2B5EF4-FFF2-40B4-BE49-F238E27FC236}">
                <a16:creationId xmlns:a16="http://schemas.microsoft.com/office/drawing/2014/main" id="{BD81589F-F5DF-D76A-19E8-2B07307AA152}"/>
              </a:ext>
            </a:extLst>
          </p:cNvPr>
          <p:cNvSpPr>
            <a:spLocks noGrp="1"/>
          </p:cNvSpPr>
          <p:nvPr>
            <p:ph sz="half" idx="13"/>
          </p:nvPr>
        </p:nvSpPr>
        <p:spPr/>
        <p:txBody>
          <a:bodyPr>
            <a:normAutofit/>
          </a:bodyPr>
          <a:lstStyle/>
          <a:p>
            <a:r>
              <a:rPr lang="en-US" altLang="en-US" dirty="0"/>
              <a:t>Active members may be eligible to establish additional service credit by:</a:t>
            </a:r>
          </a:p>
          <a:p>
            <a:pPr lvl="1"/>
            <a:r>
              <a:rPr lang="en-US" altLang="en-US" dirty="0"/>
              <a:t>Purchasing qualified service; </a:t>
            </a:r>
          </a:p>
          <a:p>
            <a:pPr lvl="1"/>
            <a:r>
              <a:rPr lang="en-US" altLang="en-US" dirty="0"/>
              <a:t>Restoring previously withdrawn service or transferring eligible SCRS service to PORS service; and</a:t>
            </a:r>
          </a:p>
          <a:p>
            <a:pPr lvl="1"/>
            <a:r>
              <a:rPr lang="en-US" altLang="en-US" dirty="0"/>
              <a:t>Buying up to five years of non-qualified service. </a:t>
            </a:r>
          </a:p>
          <a:p>
            <a:r>
              <a:rPr lang="en-US" altLang="en-US" dirty="0"/>
              <a:t>May establish each type of service credit once within a fiscal year.</a:t>
            </a:r>
          </a:p>
          <a:p>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lvl="0"/>
            <a:r>
              <a:rPr lang="en-US" dirty="0"/>
              <a:t>Cost is actuarially-neutral based on your age, service credit, and current or career highest fiscal year salary.</a:t>
            </a:r>
          </a:p>
          <a:p>
            <a:pPr lvl="1"/>
            <a:r>
              <a:rPr lang="en-US" dirty="0"/>
              <a:t>Three payment options available.</a:t>
            </a:r>
          </a:p>
          <a:p>
            <a:pPr lvl="1"/>
            <a:r>
              <a:rPr lang="en-US" dirty="0"/>
              <a:t>Cost is different for withdrawn service and transfers.</a:t>
            </a:r>
          </a:p>
          <a:p>
            <a:r>
              <a:rPr lang="en-US" dirty="0"/>
              <a:t>Apply for and manage service credit purchases in </a:t>
            </a:r>
            <a:r>
              <a:rPr lang="en-US" dirty="0">
                <a:hlinkClick r:id="rId3"/>
              </a:rPr>
              <a:t>Member Access</a:t>
            </a:r>
            <a:r>
              <a:rPr lang="en-US" dirty="0"/>
              <a:t>. </a:t>
            </a:r>
          </a:p>
          <a:p>
            <a:pPr lvl="1"/>
            <a:r>
              <a:rPr lang="en-US" dirty="0"/>
              <a:t>Calculate an unofficial cost estimate; and </a:t>
            </a:r>
          </a:p>
          <a:p>
            <a:pPr lvl="1"/>
            <a:r>
              <a:rPr lang="en-US" dirty="0"/>
              <a:t>Submit a service purchase request.</a:t>
            </a:r>
          </a:p>
          <a:p>
            <a:endParaRPr lang="en-US" alt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Service types</a:t>
            </a:r>
          </a:p>
        </p:txBody>
      </p:sp>
      <p:grpSp>
        <p:nvGrpSpPr>
          <p:cNvPr id="43" name="Group 42">
            <a:extLst>
              <a:ext uri="{FF2B5EF4-FFF2-40B4-BE49-F238E27FC236}">
                <a16:creationId xmlns:a16="http://schemas.microsoft.com/office/drawing/2014/main" id="{C98205BE-82B3-80CC-0E89-BE6A217A9937}"/>
              </a:ext>
            </a:extLst>
          </p:cNvPr>
          <p:cNvGrpSpPr/>
          <p:nvPr/>
        </p:nvGrpSpPr>
        <p:grpSpPr>
          <a:xfrm>
            <a:off x="609596" y="1607953"/>
            <a:ext cx="9309850" cy="736976"/>
            <a:chOff x="609596" y="1607953"/>
            <a:chExt cx="9309850" cy="736976"/>
          </a:xfrm>
        </p:grpSpPr>
        <p:grpSp>
          <p:nvGrpSpPr>
            <p:cNvPr id="5" name="Group 4">
              <a:extLst>
                <a:ext uri="{FF2B5EF4-FFF2-40B4-BE49-F238E27FC236}">
                  <a16:creationId xmlns:a16="http://schemas.microsoft.com/office/drawing/2014/main" id="{D77ADF12-7186-AC1A-6A70-7BDD6B990CBC}"/>
                </a:ext>
              </a:extLst>
            </p:cNvPr>
            <p:cNvGrpSpPr/>
            <p:nvPr/>
          </p:nvGrpSpPr>
          <p:grpSpPr>
            <a:xfrm>
              <a:off x="609596" y="1614173"/>
              <a:ext cx="2514600" cy="730756"/>
              <a:chOff x="457198" y="2641808"/>
              <a:chExt cx="2286000" cy="730756"/>
            </a:xfrm>
          </p:grpSpPr>
          <p:sp>
            <p:nvSpPr>
              <p:cNvPr id="6" name="TextBox 5">
                <a:extLst>
                  <a:ext uri="{FF2B5EF4-FFF2-40B4-BE49-F238E27FC236}">
                    <a16:creationId xmlns:a16="http://schemas.microsoft.com/office/drawing/2014/main" id="{9E20614C-3C24-18C6-B1E8-4D4758B6CAA8}"/>
                  </a:ext>
                </a:extLst>
              </p:cNvPr>
              <p:cNvSpPr txBox="1"/>
              <p:nvPr/>
            </p:nvSpPr>
            <p:spPr>
              <a:xfrm>
                <a:off x="457198" y="2668476"/>
                <a:ext cx="2286000" cy="704088"/>
              </a:xfrm>
              <a:prstGeom prst="rect">
                <a:avLst/>
              </a:prstGeom>
              <a:noFill/>
            </p:spPr>
            <p:txBody>
              <a:bodyPr wrap="square">
                <a:spAutoFit/>
              </a:bodyPr>
              <a:lstStyle/>
              <a:p>
                <a:r>
                  <a:rPr lang="en-US" sz="2000" dirty="0">
                    <a:solidFill>
                      <a:schemeClr val="tx2"/>
                    </a:solidFill>
                  </a:rPr>
                  <a:t>Public service</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457198"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CD049893-3FD3-CACD-F2F4-4FB10F59BB48}"/>
                </a:ext>
              </a:extLst>
            </p:cNvPr>
            <p:cNvGrpSpPr/>
            <p:nvPr/>
          </p:nvGrpSpPr>
          <p:grpSpPr>
            <a:xfrm>
              <a:off x="4007221" y="1607953"/>
              <a:ext cx="2514600" cy="707886"/>
              <a:chOff x="3428997" y="2635588"/>
              <a:chExt cx="2286000" cy="707886"/>
            </a:xfrm>
          </p:grpSpPr>
          <p:sp>
            <p:nvSpPr>
              <p:cNvPr id="9" name="TextBox 8">
                <a:extLst>
                  <a:ext uri="{FF2B5EF4-FFF2-40B4-BE49-F238E27FC236}">
                    <a16:creationId xmlns:a16="http://schemas.microsoft.com/office/drawing/2014/main" id="{3FCA7235-E71B-2B36-A27E-67E02EF1CB61}"/>
                  </a:ext>
                </a:extLst>
              </p:cNvPr>
              <p:cNvSpPr txBox="1"/>
              <p:nvPr/>
            </p:nvSpPr>
            <p:spPr>
              <a:xfrm>
                <a:off x="3428997" y="2635588"/>
                <a:ext cx="2286000" cy="707886"/>
              </a:xfrm>
              <a:prstGeom prst="rect">
                <a:avLst/>
              </a:prstGeom>
              <a:noFill/>
            </p:spPr>
            <p:txBody>
              <a:bodyPr wrap="square">
                <a:spAutoFit/>
              </a:bodyPr>
              <a:lstStyle/>
              <a:p>
                <a:r>
                  <a:rPr lang="en-US" sz="2000" dirty="0">
                    <a:solidFill>
                      <a:schemeClr val="tx2"/>
                    </a:solidFill>
                  </a:rPr>
                  <a:t>Educational service (K-12)</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5388DE47-D380-8932-5425-077798EE0F0A}"/>
                </a:ext>
              </a:extLst>
            </p:cNvPr>
            <p:cNvGrpSpPr/>
            <p:nvPr/>
          </p:nvGrpSpPr>
          <p:grpSpPr>
            <a:xfrm>
              <a:off x="7404846" y="1614173"/>
              <a:ext cx="2514600" cy="730756"/>
              <a:chOff x="6400796" y="2641808"/>
              <a:chExt cx="2286000" cy="730756"/>
            </a:xfrm>
          </p:grpSpPr>
          <p:sp>
            <p:nvSpPr>
              <p:cNvPr id="12" name="TextBox 11">
                <a:extLst>
                  <a:ext uri="{FF2B5EF4-FFF2-40B4-BE49-F238E27FC236}">
                    <a16:creationId xmlns:a16="http://schemas.microsoft.com/office/drawing/2014/main" id="{48AF3EE7-1E37-C270-87F4-8974E4F6F71D}"/>
                  </a:ext>
                </a:extLst>
              </p:cNvPr>
              <p:cNvSpPr txBox="1"/>
              <p:nvPr/>
            </p:nvSpPr>
            <p:spPr>
              <a:xfrm>
                <a:off x="6400796" y="2668476"/>
                <a:ext cx="2286000" cy="704088"/>
              </a:xfrm>
              <a:prstGeom prst="rect">
                <a:avLst/>
              </a:prstGeom>
              <a:noFill/>
            </p:spPr>
            <p:txBody>
              <a:bodyPr wrap="square">
                <a:spAutoFit/>
              </a:bodyPr>
              <a:lstStyle/>
              <a:p>
                <a:r>
                  <a:rPr lang="en-US" sz="2000" dirty="0">
                    <a:solidFill>
                      <a:schemeClr val="tx2"/>
                    </a:solidFill>
                  </a:rPr>
                  <a:t>Military service</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grpSp>
        <p:nvGrpSpPr>
          <p:cNvPr id="42" name="Group 41">
            <a:extLst>
              <a:ext uri="{FF2B5EF4-FFF2-40B4-BE49-F238E27FC236}">
                <a16:creationId xmlns:a16="http://schemas.microsoft.com/office/drawing/2014/main" id="{FAA09746-F108-2329-CA79-79B9D0AEDD2C}"/>
              </a:ext>
            </a:extLst>
          </p:cNvPr>
          <p:cNvGrpSpPr/>
          <p:nvPr/>
        </p:nvGrpSpPr>
        <p:grpSpPr>
          <a:xfrm>
            <a:off x="609596" y="2930655"/>
            <a:ext cx="9309850" cy="733503"/>
            <a:chOff x="609596" y="2848643"/>
            <a:chExt cx="9309850" cy="733503"/>
          </a:xfrm>
        </p:grpSpPr>
        <p:grpSp>
          <p:nvGrpSpPr>
            <p:cNvPr id="41" name="Group 40">
              <a:extLst>
                <a:ext uri="{FF2B5EF4-FFF2-40B4-BE49-F238E27FC236}">
                  <a16:creationId xmlns:a16="http://schemas.microsoft.com/office/drawing/2014/main" id="{AAB2A16B-72E6-2A10-2F80-A3191B17A77F}"/>
                </a:ext>
              </a:extLst>
            </p:cNvPr>
            <p:cNvGrpSpPr/>
            <p:nvPr/>
          </p:nvGrpSpPr>
          <p:grpSpPr>
            <a:xfrm>
              <a:off x="609596" y="2848643"/>
              <a:ext cx="2514600" cy="730756"/>
              <a:chOff x="609596" y="2848643"/>
              <a:chExt cx="2514600" cy="730756"/>
            </a:xfrm>
          </p:grpSpPr>
          <p:sp>
            <p:nvSpPr>
              <p:cNvPr id="23" name="TextBox 22">
                <a:extLst>
                  <a:ext uri="{FF2B5EF4-FFF2-40B4-BE49-F238E27FC236}">
                    <a16:creationId xmlns:a16="http://schemas.microsoft.com/office/drawing/2014/main" id="{156D9726-D4CE-0A06-38C8-F146A29A03EA}"/>
                  </a:ext>
                </a:extLst>
              </p:cNvPr>
              <p:cNvSpPr txBox="1"/>
              <p:nvPr/>
            </p:nvSpPr>
            <p:spPr>
              <a:xfrm>
                <a:off x="609596" y="2875311"/>
                <a:ext cx="2514600" cy="704088"/>
              </a:xfrm>
              <a:prstGeom prst="rect">
                <a:avLst/>
              </a:prstGeom>
              <a:noFill/>
            </p:spPr>
            <p:txBody>
              <a:bodyPr wrap="square">
                <a:spAutoFit/>
              </a:bodyPr>
              <a:lstStyle/>
              <a:p>
                <a:r>
                  <a:rPr lang="en-US" sz="2000" dirty="0">
                    <a:solidFill>
                      <a:schemeClr val="tx2"/>
                    </a:solidFill>
                  </a:rPr>
                  <a:t>Employer-approved leave of absence.</a:t>
                </a:r>
              </a:p>
            </p:txBody>
          </p:sp>
          <p:cxnSp>
            <p:nvCxnSpPr>
              <p:cNvPr id="24" name="Straight Connector 23">
                <a:extLst>
                  <a:ext uri="{FF2B5EF4-FFF2-40B4-BE49-F238E27FC236}">
                    <a16:creationId xmlns:a16="http://schemas.microsoft.com/office/drawing/2014/main" id="{C50BE634-6B9C-C287-AFDF-132BDFB61ABB}"/>
                  </a:ext>
                </a:extLst>
              </p:cNvPr>
              <p:cNvCxnSpPr>
                <a:cxnSpLocks/>
              </p:cNvCxnSpPr>
              <p:nvPr/>
            </p:nvCxnSpPr>
            <p:spPr>
              <a:xfrm>
                <a:off x="609596" y="2848643"/>
                <a:ext cx="25146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EF0E427B-2537-7AE4-6560-DE0F184EBA02}"/>
                </a:ext>
              </a:extLst>
            </p:cNvPr>
            <p:cNvGrpSpPr/>
            <p:nvPr/>
          </p:nvGrpSpPr>
          <p:grpSpPr>
            <a:xfrm>
              <a:off x="4007221" y="2851390"/>
              <a:ext cx="2514600" cy="730756"/>
              <a:chOff x="6400796" y="2641808"/>
              <a:chExt cx="2286000" cy="730756"/>
            </a:xfrm>
          </p:grpSpPr>
          <p:sp>
            <p:nvSpPr>
              <p:cNvPr id="26" name="TextBox 25">
                <a:extLst>
                  <a:ext uri="{FF2B5EF4-FFF2-40B4-BE49-F238E27FC236}">
                    <a16:creationId xmlns:a16="http://schemas.microsoft.com/office/drawing/2014/main" id="{98CE3743-9091-04B9-E50F-2C27E7AF55EC}"/>
                  </a:ext>
                </a:extLst>
              </p:cNvPr>
              <p:cNvSpPr txBox="1"/>
              <p:nvPr/>
            </p:nvSpPr>
            <p:spPr>
              <a:xfrm>
                <a:off x="6400796" y="2668476"/>
                <a:ext cx="2286000" cy="704088"/>
              </a:xfrm>
              <a:prstGeom prst="rect">
                <a:avLst/>
              </a:prstGeom>
              <a:noFill/>
            </p:spPr>
            <p:txBody>
              <a:bodyPr wrap="square">
                <a:spAutoFit/>
              </a:bodyPr>
              <a:lstStyle/>
              <a:p>
                <a:r>
                  <a:rPr lang="en-US" sz="2000" dirty="0">
                    <a:solidFill>
                      <a:schemeClr val="tx2"/>
                    </a:solidFill>
                  </a:rPr>
                  <a:t>State ORP service</a:t>
                </a:r>
              </a:p>
            </p:txBody>
          </p:sp>
          <p:cxnSp>
            <p:nvCxnSpPr>
              <p:cNvPr id="27" name="Straight Connector 26">
                <a:extLst>
                  <a:ext uri="{FF2B5EF4-FFF2-40B4-BE49-F238E27FC236}">
                    <a16:creationId xmlns:a16="http://schemas.microsoft.com/office/drawing/2014/main" id="{DA6A965F-0FCE-09E3-EDD4-4D9A2491E1C6}"/>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04D7C688-0591-D72D-B424-EE807174A771}"/>
                </a:ext>
              </a:extLst>
            </p:cNvPr>
            <p:cNvGrpSpPr/>
            <p:nvPr/>
          </p:nvGrpSpPr>
          <p:grpSpPr>
            <a:xfrm>
              <a:off x="7404846" y="2851390"/>
              <a:ext cx="2514600" cy="707886"/>
              <a:chOff x="3428997" y="2635588"/>
              <a:chExt cx="2286000" cy="707886"/>
            </a:xfrm>
          </p:grpSpPr>
          <p:sp>
            <p:nvSpPr>
              <p:cNvPr id="3" name="TextBox 2">
                <a:extLst>
                  <a:ext uri="{FF2B5EF4-FFF2-40B4-BE49-F238E27FC236}">
                    <a16:creationId xmlns:a16="http://schemas.microsoft.com/office/drawing/2014/main" id="{054441F3-8DB2-36B6-DCEA-39D82E78034C}"/>
                  </a:ext>
                </a:extLst>
              </p:cNvPr>
              <p:cNvSpPr txBox="1"/>
              <p:nvPr/>
            </p:nvSpPr>
            <p:spPr>
              <a:xfrm>
                <a:off x="3428997" y="2635588"/>
                <a:ext cx="2286000" cy="707886"/>
              </a:xfrm>
              <a:prstGeom prst="rect">
                <a:avLst/>
              </a:prstGeom>
              <a:noFill/>
            </p:spPr>
            <p:txBody>
              <a:bodyPr wrap="square">
                <a:spAutoFit/>
              </a:bodyPr>
              <a:lstStyle/>
              <a:p>
                <a:r>
                  <a:rPr lang="en-US" sz="2000" dirty="0">
                    <a:solidFill>
                      <a:schemeClr val="tx2"/>
                    </a:solidFill>
                  </a:rPr>
                  <a:t>Previously withdrawn service</a:t>
                </a:r>
              </a:p>
            </p:txBody>
          </p:sp>
          <p:cxnSp>
            <p:nvCxnSpPr>
              <p:cNvPr id="14" name="Straight Connector 13">
                <a:extLst>
                  <a:ext uri="{FF2B5EF4-FFF2-40B4-BE49-F238E27FC236}">
                    <a16:creationId xmlns:a16="http://schemas.microsoft.com/office/drawing/2014/main" id="{91B16ED2-ACE5-B7D7-2568-65B724947624}"/>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grpSp>
        <p:nvGrpSpPr>
          <p:cNvPr id="40" name="Group 39">
            <a:extLst>
              <a:ext uri="{FF2B5EF4-FFF2-40B4-BE49-F238E27FC236}">
                <a16:creationId xmlns:a16="http://schemas.microsoft.com/office/drawing/2014/main" id="{B961DA89-7D36-FE08-909A-1187FEDC2FD9}"/>
              </a:ext>
            </a:extLst>
          </p:cNvPr>
          <p:cNvGrpSpPr/>
          <p:nvPr/>
        </p:nvGrpSpPr>
        <p:grpSpPr>
          <a:xfrm>
            <a:off x="609596" y="4249884"/>
            <a:ext cx="9309850" cy="759489"/>
            <a:chOff x="609596" y="4249884"/>
            <a:chExt cx="9309850" cy="759489"/>
          </a:xfrm>
        </p:grpSpPr>
        <p:grpSp>
          <p:nvGrpSpPr>
            <p:cNvPr id="16" name="Group 15">
              <a:extLst>
                <a:ext uri="{FF2B5EF4-FFF2-40B4-BE49-F238E27FC236}">
                  <a16:creationId xmlns:a16="http://schemas.microsoft.com/office/drawing/2014/main" id="{6F7DB159-1093-5884-5533-0B049AEB6E6C}"/>
                </a:ext>
              </a:extLst>
            </p:cNvPr>
            <p:cNvGrpSpPr/>
            <p:nvPr/>
          </p:nvGrpSpPr>
          <p:grpSpPr>
            <a:xfrm>
              <a:off x="609596" y="4249884"/>
              <a:ext cx="2514600" cy="734554"/>
              <a:chOff x="6400796" y="2641808"/>
              <a:chExt cx="2286000" cy="734554"/>
            </a:xfrm>
          </p:grpSpPr>
          <p:sp>
            <p:nvSpPr>
              <p:cNvPr id="17" name="TextBox 16">
                <a:extLst>
                  <a:ext uri="{FF2B5EF4-FFF2-40B4-BE49-F238E27FC236}">
                    <a16:creationId xmlns:a16="http://schemas.microsoft.com/office/drawing/2014/main" id="{E17C12F8-2543-7BCF-2EE3-30F278F9CD03}"/>
                  </a:ext>
                </a:extLst>
              </p:cNvPr>
              <p:cNvSpPr txBox="1"/>
              <p:nvPr/>
            </p:nvSpPr>
            <p:spPr>
              <a:xfrm>
                <a:off x="6400796" y="2668476"/>
                <a:ext cx="2286000" cy="707886"/>
              </a:xfrm>
              <a:prstGeom prst="rect">
                <a:avLst/>
              </a:prstGeom>
              <a:noFill/>
            </p:spPr>
            <p:txBody>
              <a:bodyPr wrap="square">
                <a:spAutoFit/>
              </a:bodyPr>
              <a:lstStyle/>
              <a:p>
                <a:r>
                  <a:rPr lang="en-US" sz="2000" dirty="0">
                    <a:solidFill>
                      <a:schemeClr val="tx2"/>
                    </a:solidFill>
                  </a:rPr>
                  <a:t>Transfer from SCRS to PORS</a:t>
                </a:r>
              </a:p>
            </p:txBody>
          </p:sp>
          <p:cxnSp>
            <p:nvCxnSpPr>
              <p:cNvPr id="18" name="Straight Connector 17">
                <a:extLst>
                  <a:ext uri="{FF2B5EF4-FFF2-40B4-BE49-F238E27FC236}">
                    <a16:creationId xmlns:a16="http://schemas.microsoft.com/office/drawing/2014/main" id="{2076370B-96CD-E621-E374-FAF5A99033CE}"/>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7577D108-DFC4-DBAA-4A70-EFA07E37E1BB}"/>
                </a:ext>
              </a:extLst>
            </p:cNvPr>
            <p:cNvGrpSpPr/>
            <p:nvPr/>
          </p:nvGrpSpPr>
          <p:grpSpPr>
            <a:xfrm>
              <a:off x="4007221" y="4249884"/>
              <a:ext cx="2514600" cy="734554"/>
              <a:chOff x="3428997" y="2641808"/>
              <a:chExt cx="2286000" cy="734554"/>
            </a:xfrm>
          </p:grpSpPr>
          <p:sp>
            <p:nvSpPr>
              <p:cNvPr id="20" name="TextBox 19">
                <a:extLst>
                  <a:ext uri="{FF2B5EF4-FFF2-40B4-BE49-F238E27FC236}">
                    <a16:creationId xmlns:a16="http://schemas.microsoft.com/office/drawing/2014/main" id="{D8C6F6D2-2CD1-0DBB-9E87-CC9D27D69625}"/>
                  </a:ext>
                </a:extLst>
              </p:cNvPr>
              <p:cNvSpPr txBox="1"/>
              <p:nvPr/>
            </p:nvSpPr>
            <p:spPr>
              <a:xfrm>
                <a:off x="3428997" y="2668476"/>
                <a:ext cx="2286000" cy="707886"/>
              </a:xfrm>
              <a:prstGeom prst="rect">
                <a:avLst/>
              </a:prstGeom>
              <a:noFill/>
            </p:spPr>
            <p:txBody>
              <a:bodyPr wrap="square">
                <a:spAutoFit/>
              </a:bodyPr>
              <a:lstStyle/>
              <a:p>
                <a:r>
                  <a:rPr lang="en-US" sz="2000" dirty="0">
                    <a:solidFill>
                      <a:schemeClr val="tx2"/>
                    </a:solidFill>
                  </a:rPr>
                  <a:t>Workers’ compensation</a:t>
                </a:r>
              </a:p>
            </p:txBody>
          </p:sp>
          <p:cxnSp>
            <p:nvCxnSpPr>
              <p:cNvPr id="21" name="Straight Connector 20">
                <a:extLst>
                  <a:ext uri="{FF2B5EF4-FFF2-40B4-BE49-F238E27FC236}">
                    <a16:creationId xmlns:a16="http://schemas.microsoft.com/office/drawing/2014/main" id="{69E7ED69-7A2C-49EB-3682-02847D644470}"/>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E32BC1A8-F318-6282-454A-A264DDF9FDED}"/>
                </a:ext>
              </a:extLst>
            </p:cNvPr>
            <p:cNvGrpSpPr/>
            <p:nvPr/>
          </p:nvGrpSpPr>
          <p:grpSpPr>
            <a:xfrm>
              <a:off x="7404846" y="4278617"/>
              <a:ext cx="2514600" cy="730756"/>
              <a:chOff x="3428997" y="2641808"/>
              <a:chExt cx="2286000" cy="730756"/>
            </a:xfrm>
          </p:grpSpPr>
          <p:sp>
            <p:nvSpPr>
              <p:cNvPr id="38" name="TextBox 37">
                <a:extLst>
                  <a:ext uri="{FF2B5EF4-FFF2-40B4-BE49-F238E27FC236}">
                    <a16:creationId xmlns:a16="http://schemas.microsoft.com/office/drawing/2014/main" id="{3B709903-4B0A-9073-B1F3-A7B70E24A13D}"/>
                  </a:ext>
                </a:extLst>
              </p:cNvPr>
              <p:cNvSpPr txBox="1"/>
              <p:nvPr/>
            </p:nvSpPr>
            <p:spPr>
              <a:xfrm>
                <a:off x="3428997" y="2668476"/>
                <a:ext cx="2286000" cy="704088"/>
              </a:xfrm>
              <a:prstGeom prst="rect">
                <a:avLst/>
              </a:prstGeom>
              <a:noFill/>
            </p:spPr>
            <p:txBody>
              <a:bodyPr wrap="square">
                <a:spAutoFit/>
              </a:bodyPr>
              <a:lstStyle/>
              <a:p>
                <a:r>
                  <a:rPr lang="en-US" sz="2000" dirty="0">
                    <a:solidFill>
                      <a:schemeClr val="tx2"/>
                    </a:solidFill>
                  </a:rPr>
                  <a:t>Non-qualified service (up to five years)</a:t>
                </a:r>
              </a:p>
            </p:txBody>
          </p:sp>
          <p:cxnSp>
            <p:nvCxnSpPr>
              <p:cNvPr id="39" name="Straight Connector 38">
                <a:extLst>
                  <a:ext uri="{FF2B5EF4-FFF2-40B4-BE49-F238E27FC236}">
                    <a16:creationId xmlns:a16="http://schemas.microsoft.com/office/drawing/2014/main" id="{6C487880-EACD-51F1-4DE9-10734433C06A}"/>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65749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23523</TotalTime>
  <Words>168</Words>
  <Application>Microsoft Office PowerPoint</Application>
  <PresentationFormat>Widescreen</PresentationFormat>
  <Paragraphs>34</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Purchasing service</vt:lpstr>
      <vt:lpstr>Purchasing service credit</vt:lpstr>
      <vt:lpstr>Service types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515</cp:revision>
  <cp:lastPrinted>2020-01-10T14:41:31Z</cp:lastPrinted>
  <dcterms:created xsi:type="dcterms:W3CDTF">2019-11-01T12:34:11Z</dcterms:created>
  <dcterms:modified xsi:type="dcterms:W3CDTF">2025-05-05T17:39:39Z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