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9" r:id="rId2"/>
    <p:sldId id="355" r:id="rId3"/>
    <p:sldId id="356" r:id="rId4"/>
    <p:sldId id="347" r:id="rId5"/>
    <p:sldId id="410" r:id="rId6"/>
    <p:sldId id="263" r:id="rId7"/>
    <p:sldId id="268"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2" clrIdx="0">
    <p:extLst>
      <p:ext uri="{19B8F6BF-5375-455C-9EA6-DF929625EA0E}">
        <p15:presenceInfo xmlns:p15="http://schemas.microsoft.com/office/powerpoint/2012/main" userId="S::ryounh@peba.sc.gov::9a85b619-8fd1-4dec-b439-2514df7fe89a" providerId="AD"/>
      </p:ext>
    </p:extLst>
  </p:cmAuthor>
  <p:cmAuthor id="2" name="Jessica Moak" initials="JM" lastIdx="1" clrIdx="1">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77" d="100"/>
          <a:sy n="77" d="100"/>
        </p:scale>
        <p:origin x="1378" y="6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dirty="0">
                <a:solidFill>
                  <a:schemeClr val="tx2"/>
                </a:solidFill>
              </a:rPr>
              <a:t>SCRS and State ORP</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SCRS and State ORP</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BB70-4627-A97E-296996FA5183}"/>
              </c:ext>
            </c:extLst>
          </c:dPt>
          <c:dPt>
            <c:idx val="1"/>
            <c:bubble3D val="0"/>
            <c:spPr>
              <a:solidFill>
                <a:schemeClr val="accent2">
                  <a:alpha val="10000"/>
                </a:schemeClr>
              </a:solidFill>
              <a:ln w="19050">
                <a:solidFill>
                  <a:schemeClr val="lt1"/>
                </a:solidFill>
              </a:ln>
              <a:effectLst/>
            </c:spPr>
            <c:extLst>
              <c:ext xmlns:c16="http://schemas.microsoft.com/office/drawing/2014/chart" uri="{C3380CC4-5D6E-409C-BE32-E72D297353CC}">
                <c16:uniqueId val="{00000002-BB70-4627-A97E-296996FA5183}"/>
              </c:ext>
            </c:extLst>
          </c:dPt>
          <c:cat>
            <c:strRef>
              <c:f>Sheet1!$A$2:$A$3</c:f>
              <c:strCache>
                <c:ptCount val="2"/>
                <c:pt idx="0">
                  <c:v>Employee</c:v>
                </c:pt>
                <c:pt idx="1">
                  <c:v>Other</c:v>
                </c:pt>
              </c:strCache>
            </c:strRef>
          </c:cat>
          <c:val>
            <c:numRef>
              <c:f>Sheet1!$B$2:$B$3</c:f>
              <c:numCache>
                <c:formatCode>General</c:formatCode>
                <c:ptCount val="2"/>
                <c:pt idx="0">
                  <c:v>9</c:v>
                </c:pt>
                <c:pt idx="1">
                  <c:v>91</c:v>
                </c:pt>
              </c:numCache>
            </c:numRef>
          </c:val>
          <c:extLst>
            <c:ext xmlns:c16="http://schemas.microsoft.com/office/drawing/2014/chart" uri="{C3380CC4-5D6E-409C-BE32-E72D297353CC}">
              <c16:uniqueId val="{00000000-BB70-4627-A97E-296996FA5183}"/>
            </c:ext>
          </c:extLst>
        </c:ser>
        <c:dLbls>
          <c:showLegendKey val="0"/>
          <c:showVal val="0"/>
          <c:showCatName val="0"/>
          <c:showSerName val="0"/>
          <c:showPercent val="0"/>
          <c:showBubbleSize val="0"/>
          <c:showLeaderLines val="1"/>
        </c:dLbls>
        <c:firstSliceAng val="25"/>
        <c:holeSize val="58"/>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dirty="0">
                <a:solidFill>
                  <a:schemeClr val="tx2"/>
                </a:solidFill>
              </a:rPr>
              <a:t>PORS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SCRS and State ORP</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539-4402-8EB8-7540F6BFD243}"/>
              </c:ext>
            </c:extLst>
          </c:dPt>
          <c:dPt>
            <c:idx val="1"/>
            <c:bubble3D val="0"/>
            <c:spPr>
              <a:solidFill>
                <a:schemeClr val="accent2">
                  <a:alpha val="10000"/>
                </a:schemeClr>
              </a:solidFill>
              <a:ln w="19050">
                <a:solidFill>
                  <a:schemeClr val="lt1"/>
                </a:solidFill>
              </a:ln>
              <a:effectLst/>
            </c:spPr>
            <c:extLst>
              <c:ext xmlns:c16="http://schemas.microsoft.com/office/drawing/2014/chart" uri="{C3380CC4-5D6E-409C-BE32-E72D297353CC}">
                <c16:uniqueId val="{00000003-D539-4402-8EB8-7540F6BFD243}"/>
              </c:ext>
            </c:extLst>
          </c:dPt>
          <c:cat>
            <c:strRef>
              <c:f>Sheet1!$A$2:$A$3</c:f>
              <c:strCache>
                <c:ptCount val="2"/>
                <c:pt idx="0">
                  <c:v>Employee</c:v>
                </c:pt>
                <c:pt idx="1">
                  <c:v>Other</c:v>
                </c:pt>
              </c:strCache>
            </c:strRef>
          </c:cat>
          <c:val>
            <c:numRef>
              <c:f>Sheet1!$B$2:$B$3</c:f>
              <c:numCache>
                <c:formatCode>General</c:formatCode>
                <c:ptCount val="2"/>
                <c:pt idx="0">
                  <c:v>9.75</c:v>
                </c:pt>
                <c:pt idx="1">
                  <c:v>90.25</c:v>
                </c:pt>
              </c:numCache>
            </c:numRef>
          </c:val>
          <c:extLst>
            <c:ext xmlns:c16="http://schemas.microsoft.com/office/drawing/2014/chart" uri="{C3380CC4-5D6E-409C-BE32-E72D297353CC}">
              <c16:uniqueId val="{00000004-D539-4402-8EB8-7540F6BFD243}"/>
            </c:ext>
          </c:extLst>
        </c:ser>
        <c:dLbls>
          <c:showLegendKey val="0"/>
          <c:showVal val="0"/>
          <c:showCatName val="0"/>
          <c:showSerName val="0"/>
          <c:showPercent val="0"/>
          <c:showBubbleSize val="0"/>
          <c:showLeaderLines val="1"/>
        </c:dLbls>
        <c:firstSliceAng val="25"/>
        <c:holeSize val="58"/>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8/11/2021</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2</a:t>
            </a:fld>
            <a:endParaRPr lang="en-US" dirty="0"/>
          </a:p>
        </p:txBody>
      </p:sp>
    </p:spTree>
    <p:extLst>
      <p:ext uri="{BB962C8B-B14F-4D97-AF65-F5344CB8AC3E}">
        <p14:creationId xmlns:p14="http://schemas.microsoft.com/office/powerpoint/2010/main" val="382907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3</a:t>
            </a:fld>
            <a:endParaRPr lang="en-US" dirty="0"/>
          </a:p>
        </p:txBody>
      </p:sp>
    </p:spTree>
    <p:extLst>
      <p:ext uri="{BB962C8B-B14F-4D97-AF65-F5344CB8AC3E}">
        <p14:creationId xmlns:p14="http://schemas.microsoft.com/office/powerpoint/2010/main" val="36573539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Understanding your retirement plan</a:t>
            </a:r>
          </a:p>
        </p:txBody>
      </p:sp>
      <p:sp>
        <p:nvSpPr>
          <p:cNvPr id="5" name="Subtitle 4"/>
          <p:cNvSpPr>
            <a:spLocks noGrp="1"/>
          </p:cNvSpPr>
          <p:nvPr>
            <p:ph type="subTitle" idx="1"/>
          </p:nvPr>
        </p:nvSpPr>
        <p:spPr/>
        <p:txBody>
          <a:bodyPr/>
          <a:lstStyle/>
          <a:p>
            <a:r>
              <a:rPr lang="en-US" dirty="0"/>
              <a:t>Retirement Starts Now | Mid-career</a:t>
            </a:r>
          </a:p>
          <a:p>
            <a:r>
              <a:rPr lang="en-US" dirty="0"/>
              <a:t>Fiscal year 2022</a:t>
            </a: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10490"/>
    </mc:Choice>
    <mc:Fallback xmlns="">
      <p:transition spd="slow" advTm="1049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Retirement plans</a:t>
            </a:r>
            <a:endParaRPr lang="en-US" dirty="0"/>
          </a:p>
        </p:txBody>
      </p:sp>
      <p:sp>
        <p:nvSpPr>
          <p:cNvPr id="3" name="Content Placeholder 2"/>
          <p:cNvSpPr>
            <a:spLocks noGrp="1"/>
          </p:cNvSpPr>
          <p:nvPr>
            <p:ph idx="1"/>
          </p:nvPr>
        </p:nvSpPr>
        <p:spPr/>
        <p:txBody>
          <a:bodyPr/>
          <a:lstStyle/>
          <a:p>
            <a:pPr lvl="0"/>
            <a:r>
              <a:rPr lang="en-US" dirty="0"/>
              <a:t>Defined benefit plans:</a:t>
            </a:r>
          </a:p>
          <a:p>
            <a:pPr lvl="1"/>
            <a:r>
              <a:rPr lang="en-US" dirty="0"/>
              <a:t>South Carolina Retirement System (SCRS).</a:t>
            </a:r>
          </a:p>
          <a:p>
            <a:pPr lvl="1"/>
            <a:r>
              <a:rPr lang="en-US" dirty="0"/>
              <a:t>Police Officers Retirement System (PORS).</a:t>
            </a:r>
          </a:p>
          <a:p>
            <a:pPr lvl="1"/>
            <a:r>
              <a:rPr lang="en-US" dirty="0"/>
              <a:t>Offer lifetime retirement benefit, disability and death benefits.</a:t>
            </a:r>
          </a:p>
          <a:p>
            <a:pPr lvl="0"/>
            <a:r>
              <a:rPr lang="en-US" dirty="0"/>
              <a:t>Defined contribution plan:</a:t>
            </a:r>
          </a:p>
          <a:p>
            <a:pPr lvl="1"/>
            <a:r>
              <a:rPr lang="en-US" dirty="0"/>
              <a:t>State Optional Retirement Program (State ORP).</a:t>
            </a:r>
          </a:p>
          <a:p>
            <a:pPr lvl="1"/>
            <a:r>
              <a:rPr lang="en-US" dirty="0"/>
              <a:t>Benefit is balance in participant’s account.</a:t>
            </a:r>
          </a:p>
          <a:p>
            <a:pPr lvl="1"/>
            <a:r>
              <a:rPr lang="en-US" dirty="0"/>
              <a:t>Offers some death benefits.</a:t>
            </a:r>
          </a:p>
          <a:p>
            <a:pPr lvl="0"/>
            <a:r>
              <a:rPr lang="en-US" dirty="0"/>
              <a:t>Voluntary, supplemental retirement savings plans through the South Carolina Deferred Compensation Program. </a:t>
            </a:r>
          </a:p>
          <a:p>
            <a:pPr lvl="0"/>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907442849"/>
      </p:ext>
    </p:extLst>
  </p:cSld>
  <p:clrMapOvr>
    <a:masterClrMapping/>
  </p:clrMapOvr>
  <mc:AlternateContent xmlns:mc="http://schemas.openxmlformats.org/markup-compatibility/2006" xmlns:p14="http://schemas.microsoft.com/office/powerpoint/2010/main">
    <mc:Choice Requires="p14">
      <p:transition spd="slow" p14:dur="2000" advTm="39791"/>
    </mc:Choice>
    <mc:Fallback xmlns="">
      <p:transition spd="slow" advTm="397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SCRS, PORS membership classes</a:t>
            </a:r>
            <a:endParaRPr lang="en-US" dirty="0"/>
          </a:p>
        </p:txBody>
      </p:sp>
      <p:sp>
        <p:nvSpPr>
          <p:cNvPr id="3" name="Content Placeholder 2"/>
          <p:cNvSpPr>
            <a:spLocks noGrp="1"/>
          </p:cNvSpPr>
          <p:nvPr>
            <p:ph idx="1"/>
          </p:nvPr>
        </p:nvSpPr>
        <p:spPr/>
        <p:txBody>
          <a:bodyPr/>
          <a:lstStyle/>
          <a:p>
            <a:pPr lvl="0"/>
            <a:r>
              <a:rPr lang="en-US" dirty="0"/>
              <a:t>Class Two: earned service began prior to July 1, 2012.</a:t>
            </a:r>
          </a:p>
          <a:p>
            <a:pPr lvl="0"/>
            <a:r>
              <a:rPr lang="en-US" dirty="0"/>
              <a:t>Class Three: earned service began on or after July 1, 2012. </a:t>
            </a:r>
          </a:p>
          <a:p>
            <a:pPr lvl="0"/>
            <a:r>
              <a:rPr lang="en-US" dirty="0"/>
              <a:t>Membership class affects:</a:t>
            </a:r>
          </a:p>
          <a:p>
            <a:pPr lvl="1"/>
            <a:r>
              <a:rPr lang="en-US" dirty="0"/>
              <a:t>Service retirement eligibility; </a:t>
            </a:r>
          </a:p>
          <a:p>
            <a:pPr lvl="1"/>
            <a:r>
              <a:rPr lang="en-US" dirty="0"/>
              <a:t>Average final compensation calculation; and</a:t>
            </a:r>
          </a:p>
          <a:p>
            <a:pPr lvl="1"/>
            <a:r>
              <a:rPr lang="en-US" dirty="0"/>
              <a:t>Credit for unused leave at retirement.</a:t>
            </a:r>
          </a:p>
          <a:p>
            <a:pPr lvl="0"/>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4085190925"/>
      </p:ext>
    </p:extLst>
  </p:cSld>
  <p:clrMapOvr>
    <a:masterClrMapping/>
  </p:clrMapOvr>
  <mc:AlternateContent xmlns:mc="http://schemas.openxmlformats.org/markup-compatibility/2006" xmlns:p14="http://schemas.microsoft.com/office/powerpoint/2010/main">
    <mc:Choice Requires="p14">
      <p:transition spd="slow" p14:dur="2000" advTm="27322"/>
    </mc:Choice>
    <mc:Fallback xmlns="">
      <p:transition spd="slow" advTm="2732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D458B-15D6-418A-B435-389F6C986F4D}"/>
              </a:ext>
            </a:extLst>
          </p:cNvPr>
          <p:cNvSpPr>
            <a:spLocks noGrp="1"/>
          </p:cNvSpPr>
          <p:nvPr>
            <p:ph type="title"/>
          </p:nvPr>
        </p:nvSpPr>
        <p:spPr/>
        <p:txBody>
          <a:bodyPr/>
          <a:lstStyle/>
          <a:p>
            <a:r>
              <a:rPr lang="en-US" dirty="0"/>
              <a:t>State ORP</a:t>
            </a:r>
          </a:p>
        </p:txBody>
      </p:sp>
      <p:sp>
        <p:nvSpPr>
          <p:cNvPr id="3" name="Content Placeholder 2">
            <a:extLst>
              <a:ext uri="{FF2B5EF4-FFF2-40B4-BE49-F238E27FC236}">
                <a16:creationId xmlns:a16="http://schemas.microsoft.com/office/drawing/2014/main" id="{677631D3-9FD9-472B-95B5-7BA77F6C8968}"/>
              </a:ext>
            </a:extLst>
          </p:cNvPr>
          <p:cNvSpPr>
            <a:spLocks noGrp="1"/>
          </p:cNvSpPr>
          <p:nvPr>
            <p:ph idx="1"/>
          </p:nvPr>
        </p:nvSpPr>
        <p:spPr/>
        <p:txBody>
          <a:bodyPr/>
          <a:lstStyle/>
          <a:p>
            <a:r>
              <a:rPr lang="en-US" dirty="0"/>
              <a:t>A 401(a) defined contribution plan.</a:t>
            </a:r>
          </a:p>
          <a:p>
            <a:r>
              <a:rPr lang="en-US" dirty="0"/>
              <a:t>Alternative to SCRS for some employees.</a:t>
            </a:r>
          </a:p>
          <a:p>
            <a:r>
              <a:rPr lang="en-US" dirty="0"/>
              <a:t>Employer contributes 5 percent to your account with your selected service provider.</a:t>
            </a:r>
          </a:p>
          <a:p>
            <a:r>
              <a:rPr lang="en-US" dirty="0"/>
              <a:t>Benefit is based on accumulated account balance.</a:t>
            </a:r>
          </a:p>
          <a:p>
            <a:pPr lvl="1"/>
            <a:r>
              <a:rPr lang="en-US" dirty="0"/>
              <a:t>Any fees, distributions, and investment gains or losses will affect this balance.</a:t>
            </a:r>
          </a:p>
          <a:p>
            <a:r>
              <a:rPr lang="en-US" dirty="0"/>
              <a:t>Eligible for distribution at termination from all covered employment or after age 59½.</a:t>
            </a:r>
          </a:p>
          <a:p>
            <a:r>
              <a:rPr lang="en-US" dirty="0"/>
              <a:t>Employee assumes investment and longevity risk.</a:t>
            </a:r>
          </a:p>
        </p:txBody>
      </p:sp>
      <p:sp>
        <p:nvSpPr>
          <p:cNvPr id="4" name="Slide Number Placeholder 3">
            <a:extLst>
              <a:ext uri="{FF2B5EF4-FFF2-40B4-BE49-F238E27FC236}">
                <a16:creationId xmlns:a16="http://schemas.microsoft.com/office/drawing/2014/main" id="{A5DBE1A6-5CAF-495C-B065-A5A27ABFD966}"/>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1649521649"/>
      </p:ext>
    </p:extLst>
  </p:cSld>
  <p:clrMapOvr>
    <a:masterClrMapping/>
  </p:clrMapOvr>
  <mc:AlternateContent xmlns:mc="http://schemas.openxmlformats.org/markup-compatibility/2006" xmlns:p14="http://schemas.microsoft.com/office/powerpoint/2010/main">
    <mc:Choice Requires="p14">
      <p:transition spd="slow" p14:dur="2000" advTm="60802"/>
    </mc:Choice>
    <mc:Fallback xmlns="">
      <p:transition spd="slow" advTm="6080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4E769B5-4DC6-4F57-9331-B61EF2269FBB}"/>
              </a:ext>
            </a:extLst>
          </p:cNvPr>
          <p:cNvGraphicFramePr>
            <a:graphicFrameLocks noGrp="1"/>
          </p:cNvGraphicFramePr>
          <p:nvPr>
            <p:ph sz="half" idx="1"/>
            <p:extLst>
              <p:ext uri="{D42A27DB-BD31-4B8C-83A1-F6EECF244321}">
                <p14:modId xmlns:p14="http://schemas.microsoft.com/office/powerpoint/2010/main" val="2039373929"/>
              </p:ext>
            </p:extLst>
          </p:nvPr>
        </p:nvGraphicFramePr>
        <p:xfrm>
          <a:off x="457200" y="1262063"/>
          <a:ext cx="38862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BAF5FC6B-83A8-443E-9329-6E38A73EDD34}"/>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
        <p:nvSpPr>
          <p:cNvPr id="5" name="Title 4">
            <a:extLst>
              <a:ext uri="{FF2B5EF4-FFF2-40B4-BE49-F238E27FC236}">
                <a16:creationId xmlns:a16="http://schemas.microsoft.com/office/drawing/2014/main" id="{8E2E80F9-E690-455B-8D42-A3B68520D687}"/>
              </a:ext>
            </a:extLst>
          </p:cNvPr>
          <p:cNvSpPr>
            <a:spLocks noGrp="1"/>
          </p:cNvSpPr>
          <p:nvPr>
            <p:ph type="title"/>
          </p:nvPr>
        </p:nvSpPr>
        <p:spPr/>
        <p:txBody>
          <a:bodyPr/>
          <a:lstStyle/>
          <a:p>
            <a:r>
              <a:rPr lang="en-US" dirty="0"/>
              <a:t>Employee contributions effective July 1, 2021</a:t>
            </a:r>
          </a:p>
        </p:txBody>
      </p:sp>
      <p:sp>
        <p:nvSpPr>
          <p:cNvPr id="14" name="Oval 13">
            <a:extLst>
              <a:ext uri="{FF2B5EF4-FFF2-40B4-BE49-F238E27FC236}">
                <a16:creationId xmlns:a16="http://schemas.microsoft.com/office/drawing/2014/main" id="{0F2E6D12-E953-49AF-ACCD-D29D2A571AEF}"/>
              </a:ext>
            </a:extLst>
          </p:cNvPr>
          <p:cNvSpPr>
            <a:spLocks noChangeAspect="1"/>
          </p:cNvSpPr>
          <p:nvPr/>
        </p:nvSpPr>
        <p:spPr>
          <a:xfrm>
            <a:off x="525779" y="2104318"/>
            <a:ext cx="3749040" cy="3749040"/>
          </a:xfrm>
          <a:prstGeom prst="ellipse">
            <a:avLst/>
          </a:prstGeom>
          <a:no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5">
            <a:extLst>
              <a:ext uri="{FF2B5EF4-FFF2-40B4-BE49-F238E27FC236}">
                <a16:creationId xmlns:a16="http://schemas.microsoft.com/office/drawing/2014/main" id="{B5A74A5F-F90D-41EF-AEC6-89CC4A714CFF}"/>
              </a:ext>
            </a:extLst>
          </p:cNvPr>
          <p:cNvSpPr txBox="1">
            <a:spLocks/>
          </p:cNvSpPr>
          <p:nvPr/>
        </p:nvSpPr>
        <p:spPr>
          <a:xfrm>
            <a:off x="1410537" y="3496452"/>
            <a:ext cx="1979525" cy="104698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5000" b="1" dirty="0">
                <a:solidFill>
                  <a:schemeClr val="accent2"/>
                </a:solidFill>
              </a:rPr>
              <a:t>9%</a:t>
            </a:r>
          </a:p>
        </p:txBody>
      </p:sp>
      <p:graphicFrame>
        <p:nvGraphicFramePr>
          <p:cNvPr id="18" name="Content Placeholder 7">
            <a:extLst>
              <a:ext uri="{FF2B5EF4-FFF2-40B4-BE49-F238E27FC236}">
                <a16:creationId xmlns:a16="http://schemas.microsoft.com/office/drawing/2014/main" id="{DD0CCCB5-FCFF-4CBC-BC7A-422AB8070B5B}"/>
              </a:ext>
            </a:extLst>
          </p:cNvPr>
          <p:cNvGraphicFramePr>
            <a:graphicFrameLocks noGrp="1"/>
          </p:cNvGraphicFramePr>
          <p:nvPr>
            <p:ph sz="half" idx="2"/>
            <p:extLst>
              <p:ext uri="{D42A27DB-BD31-4B8C-83A1-F6EECF244321}">
                <p14:modId xmlns:p14="http://schemas.microsoft.com/office/powerpoint/2010/main" val="689566714"/>
              </p:ext>
            </p:extLst>
          </p:nvPr>
        </p:nvGraphicFramePr>
        <p:xfrm>
          <a:off x="4800600" y="1262063"/>
          <a:ext cx="3886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19" name="Oval 18">
            <a:extLst>
              <a:ext uri="{FF2B5EF4-FFF2-40B4-BE49-F238E27FC236}">
                <a16:creationId xmlns:a16="http://schemas.microsoft.com/office/drawing/2014/main" id="{CE0B2E1D-DD7A-420A-94C7-BF9C9BF7E341}"/>
              </a:ext>
            </a:extLst>
          </p:cNvPr>
          <p:cNvSpPr>
            <a:spLocks noChangeAspect="1"/>
          </p:cNvSpPr>
          <p:nvPr/>
        </p:nvSpPr>
        <p:spPr>
          <a:xfrm>
            <a:off x="4869181" y="2104318"/>
            <a:ext cx="3749040" cy="3749040"/>
          </a:xfrm>
          <a:prstGeom prst="ellipse">
            <a:avLst/>
          </a:prstGeom>
          <a:no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5">
            <a:extLst>
              <a:ext uri="{FF2B5EF4-FFF2-40B4-BE49-F238E27FC236}">
                <a16:creationId xmlns:a16="http://schemas.microsoft.com/office/drawing/2014/main" id="{6A952ABC-7B23-4304-896C-3D7D232FB197}"/>
              </a:ext>
            </a:extLst>
          </p:cNvPr>
          <p:cNvSpPr txBox="1">
            <a:spLocks/>
          </p:cNvSpPr>
          <p:nvPr/>
        </p:nvSpPr>
        <p:spPr>
          <a:xfrm>
            <a:off x="5753939" y="3496452"/>
            <a:ext cx="1979525" cy="104698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5000" b="1" dirty="0">
                <a:solidFill>
                  <a:schemeClr val="accent2"/>
                </a:solidFill>
              </a:rPr>
              <a:t>9.75%</a:t>
            </a:r>
          </a:p>
        </p:txBody>
      </p:sp>
    </p:spTree>
    <p:extLst>
      <p:ext uri="{BB962C8B-B14F-4D97-AF65-F5344CB8AC3E}">
        <p14:creationId xmlns:p14="http://schemas.microsoft.com/office/powerpoint/2010/main" val="1459389898"/>
      </p:ext>
    </p:extLst>
  </p:cSld>
  <p:clrMapOvr>
    <a:masterClrMapping/>
  </p:clrMapOvr>
  <mc:AlternateContent xmlns:mc="http://schemas.openxmlformats.org/markup-compatibility/2006" xmlns:p14="http://schemas.microsoft.com/office/powerpoint/2010/main">
    <mc:Choice Requires="p14">
      <p:transition spd="slow" p14:dur="2000" advTm="21028"/>
    </mc:Choice>
    <mc:Fallback xmlns="">
      <p:transition spd="slow" advTm="2102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53243"/>
    </mc:Choice>
    <mc:Fallback xmlns="">
      <p:transition spd="slow" advTm="5324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255928298"/>
      </p:ext>
    </p:extLst>
  </p:cSld>
  <p:clrMapOvr>
    <a:masterClrMapping/>
  </p:clrMapOvr>
  <mc:AlternateContent xmlns:mc="http://schemas.openxmlformats.org/markup-compatibility/2006" xmlns:p14="http://schemas.microsoft.com/office/powerpoint/2010/main">
    <mc:Choice Requires="p14">
      <p:transition spd="slow" p14:dur="2000" advTm="48320"/>
    </mc:Choice>
    <mc:Fallback xmlns="">
      <p:transition spd="slow" advTm="48320"/>
    </mc:Fallback>
  </mc:AlternateContent>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8282</TotalTime>
  <Words>232</Words>
  <Application>Microsoft Office PowerPoint</Application>
  <PresentationFormat>On-screen Show (4:3)</PresentationFormat>
  <Paragraphs>41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Tw Cen MT Condensed</vt:lpstr>
      <vt:lpstr>Office Theme</vt:lpstr>
      <vt:lpstr>Understanding your retirement plan</vt:lpstr>
      <vt:lpstr>Retirement plans</vt:lpstr>
      <vt:lpstr>SCRS, PORS membership classes</vt:lpstr>
      <vt:lpstr>State ORP</vt:lpstr>
      <vt:lpstr>Employee contributions effective July 1, 2021</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68</cp:revision>
  <cp:lastPrinted>2019-12-11T18:59:44Z</cp:lastPrinted>
  <dcterms:created xsi:type="dcterms:W3CDTF">2020-02-04T21:24:40Z</dcterms:created>
  <dcterms:modified xsi:type="dcterms:W3CDTF">2021-08-11T15:55:24Z</dcterms:modified>
</cp:coreProperties>
</file>