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256" r:id="rId2"/>
    <p:sldId id="457" r:id="rId3"/>
    <p:sldId id="458" r:id="rId4"/>
    <p:sldId id="466" r:id="rId5"/>
    <p:sldId id="467" r:id="rId6"/>
    <p:sldId id="468" r:id="rId7"/>
    <p:sldId id="456" r:id="rId8"/>
    <p:sldId id="459" r:id="rId9"/>
    <p:sldId id="469" r:id="rId10"/>
    <p:sldId id="470"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64724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219784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3339271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3972345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Service retirement</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152FE5-807E-C24B-CC83-5F5FBC76B93D}"/>
              </a:ext>
            </a:extLst>
          </p:cNvPr>
          <p:cNvSpPr>
            <a:spLocks noGrp="1"/>
          </p:cNvSpPr>
          <p:nvPr>
            <p:ph sz="half" idx="1"/>
          </p:nvPr>
        </p:nvSpPr>
        <p:spPr/>
        <p:txBody>
          <a:bodyPr/>
          <a:lstStyle/>
          <a:p>
            <a:pPr lvl="0"/>
            <a:r>
              <a:rPr lang="en-US" dirty="0"/>
              <a:t>Create benefit estimates</a:t>
            </a:r>
            <a:r>
              <a:rPr lang="en-US" baseline="30000" dirty="0"/>
              <a:t>1</a:t>
            </a:r>
            <a:r>
              <a:rPr lang="en-US" dirty="0"/>
              <a:t> in </a:t>
            </a:r>
            <a:r>
              <a:rPr lang="en-US" dirty="0">
                <a:hlinkClick r:id="rId2">
                  <a:extLst>
                    <a:ext uri="{A12FA001-AC4F-418D-AE19-62706E023703}">
                      <ahyp:hlinkClr xmlns:ahyp="http://schemas.microsoft.com/office/drawing/2018/hyperlinkcolor" val="tx"/>
                    </a:ext>
                  </a:extLst>
                </a:hlinkClick>
              </a:rPr>
              <a:t>Member Access</a:t>
            </a:r>
            <a:r>
              <a:rPr lang="en-US" dirty="0"/>
              <a:t> using:</a:t>
            </a:r>
          </a:p>
          <a:p>
            <a:pPr lvl="1"/>
            <a:r>
              <a:rPr lang="en-US" dirty="0"/>
              <a:t>Your retirement account data;</a:t>
            </a:r>
          </a:p>
          <a:p>
            <a:pPr lvl="1"/>
            <a:r>
              <a:rPr lang="en-US" dirty="0"/>
              <a:t>Your potential AFC; and</a:t>
            </a:r>
          </a:p>
          <a:p>
            <a:pPr lvl="1"/>
            <a:r>
              <a:rPr lang="en-US" dirty="0"/>
              <a:t>A selected retirement date. </a:t>
            </a:r>
          </a:p>
          <a:p>
            <a:pPr lvl="0"/>
            <a:r>
              <a:rPr lang="en-US" dirty="0"/>
              <a:t>Request one from your employer.</a:t>
            </a:r>
          </a:p>
          <a:p>
            <a:pPr lvl="0"/>
            <a:r>
              <a:rPr lang="en-US" dirty="0"/>
              <a:t>Request one from PEBA by phone, email or in person.</a:t>
            </a:r>
          </a:p>
        </p:txBody>
      </p:sp>
      <p:sp>
        <p:nvSpPr>
          <p:cNvPr id="3" name="Content Placeholder 2">
            <a:extLst>
              <a:ext uri="{FF2B5EF4-FFF2-40B4-BE49-F238E27FC236}">
                <a16:creationId xmlns:a16="http://schemas.microsoft.com/office/drawing/2014/main" id="{C0616ED2-F904-BC81-06BA-0EDA009E0C9E}"/>
              </a:ext>
            </a:extLst>
          </p:cNvPr>
          <p:cNvSpPr>
            <a:spLocks noGrp="1"/>
          </p:cNvSpPr>
          <p:nvPr>
            <p:ph sz="half" idx="2"/>
          </p:nvPr>
        </p:nvSpPr>
        <p:spPr/>
        <p:txBody>
          <a:bodyPr/>
          <a:lstStyle/>
          <a:p>
            <a:pPr marL="0" lvl="0" indent="0">
              <a:buNone/>
            </a:pPr>
            <a:r>
              <a:rPr lang="en-US" sz="2400" b="1" dirty="0">
                <a:latin typeface="Times New Roman" panose="02020603050405020304" pitchFamily="18" charset="0"/>
                <a:cs typeface="Times New Roman" panose="02020603050405020304" pitchFamily="18" charset="0"/>
              </a:rPr>
              <a:t>Using your benefit estimates</a:t>
            </a:r>
          </a:p>
          <a:p>
            <a:pPr lvl="0"/>
            <a:r>
              <a:rPr lang="en-US" dirty="0"/>
              <a:t>Determine whether you want to buy service credit.</a:t>
            </a:r>
          </a:p>
          <a:p>
            <a:pPr lvl="0"/>
            <a:r>
              <a:rPr lang="en-US" dirty="0"/>
              <a:t>Help choose your retirement date.</a:t>
            </a:r>
          </a:p>
          <a:p>
            <a:pPr lvl="0"/>
            <a:r>
              <a:rPr lang="en-US" dirty="0"/>
              <a:t>Decide whether you want to provide a survivor benefit. </a:t>
            </a:r>
          </a:p>
          <a:p>
            <a:endParaRPr lang="en-US" dirty="0"/>
          </a:p>
        </p:txBody>
      </p:sp>
      <p:sp>
        <p:nvSpPr>
          <p:cNvPr id="4" name="Title 3">
            <a:extLst>
              <a:ext uri="{FF2B5EF4-FFF2-40B4-BE49-F238E27FC236}">
                <a16:creationId xmlns:a16="http://schemas.microsoft.com/office/drawing/2014/main" id="{75FA0A08-6F5D-E9E5-B7B0-BB7EBC4E8175}"/>
              </a:ext>
            </a:extLst>
          </p:cNvPr>
          <p:cNvSpPr>
            <a:spLocks noGrp="1"/>
          </p:cNvSpPr>
          <p:nvPr>
            <p:ph type="title"/>
          </p:nvPr>
        </p:nvSpPr>
        <p:spPr/>
        <p:txBody>
          <a:bodyPr/>
          <a:lstStyle/>
          <a:p>
            <a:r>
              <a:rPr lang="en-US" dirty="0"/>
              <a:t>SCRS, PORS benefit estimates</a:t>
            </a:r>
          </a:p>
        </p:txBody>
      </p:sp>
      <p:sp>
        <p:nvSpPr>
          <p:cNvPr id="5" name="Slide Number Placeholder 4">
            <a:extLst>
              <a:ext uri="{FF2B5EF4-FFF2-40B4-BE49-F238E27FC236}">
                <a16:creationId xmlns:a16="http://schemas.microsoft.com/office/drawing/2014/main" id="{FF957955-C0AE-48D7-D87C-5CB300556B4B}"/>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6" name="TextBox 5">
            <a:extLst>
              <a:ext uri="{FF2B5EF4-FFF2-40B4-BE49-F238E27FC236}">
                <a16:creationId xmlns:a16="http://schemas.microsoft.com/office/drawing/2014/main" id="{FA98966F-F710-8237-F75C-DF09207B2947}"/>
              </a:ext>
            </a:extLst>
          </p:cNvPr>
          <p:cNvSpPr txBox="1"/>
          <p:nvPr/>
        </p:nvSpPr>
        <p:spPr>
          <a:xfrm>
            <a:off x="609599" y="6044850"/>
            <a:ext cx="3925987" cy="246221"/>
          </a:xfrm>
          <a:prstGeom prst="rect">
            <a:avLst/>
          </a:prstGeom>
          <a:noFill/>
        </p:spPr>
        <p:txBody>
          <a:bodyPr wrap="square" rtlCol="0">
            <a:spAutoFit/>
          </a:bodyPr>
          <a:lstStyle/>
          <a:p>
            <a:r>
              <a:rPr lang="en-US" sz="1000" baseline="30000" dirty="0">
                <a:solidFill>
                  <a:schemeClr val="bg1"/>
                </a:solidFill>
              </a:rPr>
              <a:t>1</a:t>
            </a:r>
            <a:r>
              <a:rPr lang="en-US" sz="1000" dirty="0">
                <a:solidFill>
                  <a:schemeClr val="bg1"/>
                </a:solidFill>
              </a:rPr>
              <a:t>Estimates are not a guarantee of monthly benefits. </a:t>
            </a:r>
          </a:p>
        </p:txBody>
      </p:sp>
    </p:spTree>
    <p:extLst>
      <p:ext uri="{BB962C8B-B14F-4D97-AF65-F5344CB8AC3E}">
        <p14:creationId xmlns:p14="http://schemas.microsoft.com/office/powerpoint/2010/main" val="1270648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lnSpcReduction="10000"/>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an unreduced monthly retirement benefit, you:</a:t>
            </a:r>
          </a:p>
          <a:p>
            <a:pPr lvl="1" eaLnBrk="1" hangingPunct="1"/>
            <a:r>
              <a:rPr lang="en-US" altLang="en-US" dirty="0"/>
              <a:t>Must have at least 28 years of service; or</a:t>
            </a:r>
          </a:p>
          <a:p>
            <a:pPr lvl="1" eaLnBrk="1" hangingPunct="1"/>
            <a:r>
              <a:rPr lang="en-US" altLang="en-US" dirty="0"/>
              <a:t>Be age 65 or older.</a:t>
            </a:r>
          </a:p>
          <a:p>
            <a:pPr eaLnBrk="1" hangingPunct="1"/>
            <a:r>
              <a:rPr lang="en-US" altLang="en-US" dirty="0"/>
              <a:t>For a reduced monthly retirement benefit, you:</a:t>
            </a:r>
          </a:p>
          <a:p>
            <a:pPr lvl="1" eaLnBrk="1" hangingPunct="1"/>
            <a:r>
              <a:rPr lang="en-US" altLang="en-US" dirty="0"/>
              <a:t>Must be age 60 (permanent 5% reduction for each year before age 65); or</a:t>
            </a:r>
          </a:p>
          <a:p>
            <a:pPr lvl="1" eaLnBrk="1" hangingPunct="1"/>
            <a:r>
              <a:rPr lang="en-US" altLang="en-US" dirty="0"/>
              <a:t>Must be age 55 with 25 years of service (permanent 4% reduction for each year of service less than 28).</a:t>
            </a:r>
          </a:p>
          <a:p>
            <a:pPr lvl="1" eaLnBrk="1" hangingPunct="1"/>
            <a:r>
              <a:rPr lang="en-US" altLang="en-US" dirty="0"/>
              <a:t>If eligible for both early retirement options, the option that reduces the benefit the least will be applied.</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an unreduced monthly retirement benefit, you:</a:t>
            </a:r>
          </a:p>
          <a:p>
            <a:pPr lvl="1" eaLnBrk="1" hangingPunct="1"/>
            <a:r>
              <a:rPr lang="en-US" altLang="en-US" dirty="0"/>
              <a:t>Must meet the Rule of 90 (age and years of service add up to at least 90); or</a:t>
            </a:r>
          </a:p>
          <a:p>
            <a:pPr lvl="1" eaLnBrk="1" hangingPunct="1"/>
            <a:r>
              <a:rPr lang="en-US" altLang="en-US" dirty="0"/>
              <a:t>Be age 65 or older.</a:t>
            </a:r>
          </a:p>
          <a:p>
            <a:pPr eaLnBrk="1" hangingPunct="1"/>
            <a:r>
              <a:rPr lang="en-US" altLang="en-US" dirty="0"/>
              <a:t>For a reduced monthly retirement benefit, you must be age 60 (permanently reduced 5% for each year of age less than 65).</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retirement eligibility</a:t>
            </a:r>
          </a:p>
        </p:txBody>
      </p:sp>
      <p:sp>
        <p:nvSpPr>
          <p:cNvPr id="3" name="TextBox 2">
            <a:extLst>
              <a:ext uri="{FF2B5EF4-FFF2-40B4-BE49-F238E27FC236}">
                <a16:creationId xmlns:a16="http://schemas.microsoft.com/office/drawing/2014/main" id="{9ABECED7-C3CD-49CA-0CBC-B34D0452E7E0}"/>
              </a:ext>
            </a:extLst>
          </p:cNvPr>
          <p:cNvSpPr txBox="1"/>
          <p:nvPr/>
        </p:nvSpPr>
        <p:spPr>
          <a:xfrm>
            <a:off x="6400801" y="5090742"/>
            <a:ext cx="5181598" cy="1200329"/>
          </a:xfrm>
          <a:prstGeom prst="rect">
            <a:avLst/>
          </a:prstGeom>
          <a:solidFill>
            <a:schemeClr val="bg2">
              <a:lumMod val="40000"/>
              <a:lumOff val="60000"/>
            </a:schemeClr>
          </a:solidFill>
        </p:spPr>
        <p:txBody>
          <a:bodyPr wrap="square" rtlCol="0">
            <a:spAutoFit/>
          </a:bodyPr>
          <a:lstStyle/>
          <a:p>
            <a:r>
              <a:rPr lang="en-US" b="1" dirty="0">
                <a:solidFill>
                  <a:schemeClr val="tx2"/>
                </a:solidFill>
                <a:latin typeface="Times New Roman" panose="02020603050405020304" pitchFamily="18" charset="0"/>
                <a:cs typeface="Times New Roman" panose="02020603050405020304" pitchFamily="18" charset="0"/>
              </a:rPr>
              <a:t>Rule of 90 example</a:t>
            </a:r>
          </a:p>
          <a:p>
            <a:r>
              <a:rPr lang="en-US" dirty="0">
                <a:solidFill>
                  <a:schemeClr val="tx2"/>
                </a:solidFill>
              </a:rPr>
              <a:t>56-year-old member with at least 34 years of service would be eligible for retirement:</a:t>
            </a:r>
          </a:p>
          <a:p>
            <a:r>
              <a:rPr lang="en-US" b="1" dirty="0">
                <a:solidFill>
                  <a:schemeClr val="tx2"/>
                </a:solidFill>
              </a:rPr>
              <a:t>56 + 34 = 90</a:t>
            </a:r>
          </a:p>
        </p:txBody>
      </p:sp>
    </p:spTree>
    <p:custDataLst>
      <p:tags r:id="rId1"/>
    </p:custDataLst>
    <p:extLst>
      <p:ext uri="{BB962C8B-B14F-4D97-AF65-F5344CB8AC3E}">
        <p14:creationId xmlns:p14="http://schemas.microsoft.com/office/powerpoint/2010/main" val="3838846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 monthly retirement benefit, you:</a:t>
            </a:r>
          </a:p>
          <a:p>
            <a:pPr lvl="1" eaLnBrk="1" hangingPunct="1"/>
            <a:r>
              <a:rPr lang="en-US" altLang="en-US" dirty="0"/>
              <a:t>Must have at least 25 years of service; or</a:t>
            </a:r>
          </a:p>
          <a:p>
            <a:pPr lvl="1" eaLnBrk="1" hangingPunct="1"/>
            <a:r>
              <a:rPr lang="en-US" altLang="en-US" dirty="0"/>
              <a:t>Be age 55 or older.</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 monthly retirement benefit, you:</a:t>
            </a:r>
          </a:p>
          <a:p>
            <a:pPr lvl="1" eaLnBrk="1" hangingPunct="1"/>
            <a:r>
              <a:rPr lang="en-US" altLang="en-US" dirty="0"/>
              <a:t>Must have at least 27 years of service; or</a:t>
            </a:r>
          </a:p>
          <a:p>
            <a:pPr lvl="1" eaLnBrk="1" hangingPunct="1"/>
            <a:r>
              <a:rPr lang="en-US" altLang="en-US" dirty="0"/>
              <a:t>Be age 55 or older.</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PORS retirement eligibility</a:t>
            </a:r>
          </a:p>
        </p:txBody>
      </p:sp>
    </p:spTree>
    <p:custDataLst>
      <p:tags r:id="rId1"/>
    </p:custDataLst>
    <p:extLst>
      <p:ext uri="{BB962C8B-B14F-4D97-AF65-F5344CB8AC3E}">
        <p14:creationId xmlns:p14="http://schemas.microsoft.com/office/powerpoint/2010/main" val="1472003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5" name="Content Placeholder 4">
            <a:extLst>
              <a:ext uri="{FF2B5EF4-FFF2-40B4-BE49-F238E27FC236}">
                <a16:creationId xmlns:a16="http://schemas.microsoft.com/office/drawing/2014/main" id="{D52F8022-CCDE-85F1-A8DE-BA7FF514A883}"/>
              </a:ext>
            </a:extLst>
          </p:cNvPr>
          <p:cNvSpPr>
            <a:spLocks noGrp="1"/>
          </p:cNvSpPr>
          <p:nvPr>
            <p:ph sz="half" idx="1"/>
          </p:nvPr>
        </p:nvSpPr>
        <p:spPr/>
        <p:txBody>
          <a:bodyPr/>
          <a:lstStyle/>
          <a:p>
            <a:pPr marL="0" indent="0" algn="ctr">
              <a:buNone/>
            </a:pPr>
            <a:r>
              <a:rPr lang="en-US" dirty="0"/>
              <a:t>Benefit based on formula that includes:</a:t>
            </a:r>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SCRS, PORS service retirement monthly benefit</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57"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Service credit</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16"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A benefit multiplier</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599"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Average final compensation (AFC)</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58" y="2309339"/>
            <a:ext cx="2926080" cy="22860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56317" y="2309340"/>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2" y="2309339"/>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AFC calculation</a:t>
            </a:r>
          </a:p>
        </p:txBody>
      </p:sp>
      <p:sp>
        <p:nvSpPr>
          <p:cNvPr id="4" name="Slide Number Placeholder 3"/>
          <p:cNvSpPr>
            <a:spLocks noGrp="1"/>
          </p:cNvSpPr>
          <p:nvPr>
            <p:ph type="sldNum" sz="quarter" idx="12"/>
          </p:nvPr>
        </p:nvSpPr>
        <p:spPr/>
        <p:txBody>
          <a:bodyPr/>
          <a:lstStyle/>
          <a:p>
            <a:fld id="{28024367-D536-4F59-B2ED-0E7825EDA9AF}" type="slidenum">
              <a:rPr lang="en-US" smtClean="0"/>
              <a:pPr/>
              <a:t>6</a:t>
            </a:fld>
            <a:endParaRPr lang="en-US" dirty="0"/>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13"/>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AFC includes 12 highest consecutive quarters of earnable compensation and termination payment for up to 45 days of unused annual leave divided by 3.</a:t>
            </a:r>
          </a:p>
          <a:p>
            <a:pPr eaLnBrk="1" hangingPunct="1"/>
            <a:r>
              <a:rPr lang="en-US" altLang="en-US" dirty="0"/>
              <a:t>Up to 90 days unused sick leave at retirement added to service credit.</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AFC includes 20 highest consecutive quarters of earnable compensation divided by 5.</a:t>
            </a:r>
          </a:p>
          <a:p>
            <a:pPr eaLnBrk="1" hangingPunct="1"/>
            <a:r>
              <a:rPr lang="en-US" altLang="en-US" dirty="0"/>
              <a:t>AFC does not include unused annual leave payouts.</a:t>
            </a:r>
          </a:p>
          <a:p>
            <a:pPr eaLnBrk="1" hangingPunct="1"/>
            <a:r>
              <a:rPr lang="en-US" altLang="en-US" dirty="0"/>
              <a:t>No unused sick leave added to service credit.</a:t>
            </a:r>
          </a:p>
          <a:p>
            <a:pPr lvl="1" eaLnBrk="1" hangingPunct="1"/>
            <a:endParaRPr lang="en-US" altLang="en-US" dirty="0"/>
          </a:p>
        </p:txBody>
      </p:sp>
    </p:spTree>
    <p:custDataLst>
      <p:tags r:id="rId1"/>
    </p:custDataLst>
    <p:extLst>
      <p:ext uri="{BB962C8B-B14F-4D97-AF65-F5344CB8AC3E}">
        <p14:creationId xmlns:p14="http://schemas.microsoft.com/office/powerpoint/2010/main" val="1756530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599" y="228600"/>
            <a:ext cx="10972799" cy="1049898"/>
          </a:xfrm>
        </p:spPr>
        <p:txBody>
          <a:bodyPr/>
          <a:lstStyle/>
          <a:p>
            <a:r>
              <a:rPr lang="en-US" altLang="en-US" dirty="0"/>
              <a:t>Monthly benefit calculation</a:t>
            </a:r>
            <a:r>
              <a:rPr lang="en-US" altLang="en-US" baseline="30000" dirty="0"/>
              <a:t>1</a:t>
            </a:r>
            <a:endParaRPr lang="en-US" baseline="30000" dirty="0"/>
          </a:p>
        </p:txBody>
      </p:sp>
      <p:sp>
        <p:nvSpPr>
          <p:cNvPr id="8" name="Rectangle 8">
            <a:extLst>
              <a:ext uri="{FF2B5EF4-FFF2-40B4-BE49-F238E27FC236}">
                <a16:creationId xmlns:a16="http://schemas.microsoft.com/office/drawing/2014/main" id="{2E7EFDEC-6206-01FA-9465-A83FD19EF343}"/>
              </a:ext>
            </a:extLst>
          </p:cNvPr>
          <p:cNvSpPr>
            <a:spLocks noChangeArrowheads="1"/>
          </p:cNvSpPr>
          <p:nvPr>
            <p:custDataLst>
              <p:tags r:id="rId1"/>
            </p:custDataLst>
          </p:nvPr>
        </p:nvSpPr>
        <p:spPr bwMode="auto">
          <a:xfrm>
            <a:off x="609599" y="5900994"/>
            <a:ext cx="1097279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Early retirement reductions will apply for SCRS members who retire before reaching eligibility for an unreduced monthly retirement benefit. Reduction applies when choosing joint retiree/survivor payment plan.</a:t>
            </a:r>
          </a:p>
        </p:txBody>
      </p:sp>
      <p:sp>
        <p:nvSpPr>
          <p:cNvPr id="12" name="Google Shape;1476;p43">
            <a:extLst>
              <a:ext uri="{FF2B5EF4-FFF2-40B4-BE49-F238E27FC236}">
                <a16:creationId xmlns:a16="http://schemas.microsoft.com/office/drawing/2014/main" id="{D616633B-E7A1-365B-EC39-B666F0E406C2}"/>
              </a:ext>
            </a:extLst>
          </p:cNvPr>
          <p:cNvSpPr txBox="1"/>
          <p:nvPr/>
        </p:nvSpPr>
        <p:spPr>
          <a:xfrm>
            <a:off x="1982374" y="3250439"/>
            <a:ext cx="2285830" cy="1315261"/>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AFC by 1.82% (SCRS members) or 2.14% (PORS members).</a:t>
            </a:r>
          </a:p>
        </p:txBody>
      </p:sp>
      <p:sp>
        <p:nvSpPr>
          <p:cNvPr id="14" name="Google Shape;1483;p43">
            <a:extLst>
              <a:ext uri="{FF2B5EF4-FFF2-40B4-BE49-F238E27FC236}">
                <a16:creationId xmlns:a16="http://schemas.microsoft.com/office/drawing/2014/main" id="{C2174E9F-01AF-AE7D-FFDB-C15AAFCAC57C}"/>
              </a:ext>
            </a:extLst>
          </p:cNvPr>
          <p:cNvSpPr txBox="1"/>
          <p:nvPr/>
        </p:nvSpPr>
        <p:spPr>
          <a:xfrm>
            <a:off x="7923796" y="3250439"/>
            <a:ext cx="2285830"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Divide the result by 12 to arrive at monthly maximum retirement benefit.</a:t>
            </a:r>
          </a:p>
        </p:txBody>
      </p:sp>
      <p:sp>
        <p:nvSpPr>
          <p:cNvPr id="11" name="Google Shape;1475;p43">
            <a:extLst>
              <a:ext uri="{FF2B5EF4-FFF2-40B4-BE49-F238E27FC236}">
                <a16:creationId xmlns:a16="http://schemas.microsoft.com/office/drawing/2014/main" id="{3A493FA8-A115-FA13-9B4A-EC211D95C71C}"/>
              </a:ext>
            </a:extLst>
          </p:cNvPr>
          <p:cNvSpPr/>
          <p:nvPr/>
        </p:nvSpPr>
        <p:spPr>
          <a:xfrm>
            <a:off x="2051024" y="1825428"/>
            <a:ext cx="2148533" cy="602670"/>
          </a:xfrm>
          <a:prstGeom prst="roundRect">
            <a:avLst>
              <a:gd name="adj" fmla="val 16667"/>
            </a:avLst>
          </a:prstGeom>
          <a:solidFill>
            <a:schemeClr val="tx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1</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6" name="Google Shape;1474;p43">
            <a:extLst>
              <a:ext uri="{FF2B5EF4-FFF2-40B4-BE49-F238E27FC236}">
                <a16:creationId xmlns:a16="http://schemas.microsoft.com/office/drawing/2014/main" id="{CED3B94E-B49B-7718-EE28-D02A3F611152}"/>
              </a:ext>
            </a:extLst>
          </p:cNvPr>
          <p:cNvCxnSpPr>
            <a:cxnSpLocks/>
            <a:endCxn id="12" idx="0"/>
          </p:cNvCxnSpPr>
          <p:nvPr/>
        </p:nvCxnSpPr>
        <p:spPr>
          <a:xfrm flipH="1">
            <a:off x="3125289" y="2059736"/>
            <a:ext cx="2" cy="1190703"/>
          </a:xfrm>
          <a:prstGeom prst="straightConnector1">
            <a:avLst/>
          </a:prstGeom>
          <a:noFill/>
          <a:ln w="9525" cap="flat" cmpd="sng">
            <a:solidFill>
              <a:schemeClr val="tx1"/>
            </a:solidFill>
            <a:prstDash val="solid"/>
            <a:round/>
            <a:headEnd type="none" w="med" len="med"/>
            <a:tailEnd type="none" w="med" len="med"/>
          </a:ln>
        </p:spPr>
      </p:cxnSp>
      <p:sp>
        <p:nvSpPr>
          <p:cNvPr id="13" name="Google Shape;1482;p43">
            <a:extLst>
              <a:ext uri="{FF2B5EF4-FFF2-40B4-BE49-F238E27FC236}">
                <a16:creationId xmlns:a16="http://schemas.microsoft.com/office/drawing/2014/main" id="{0A2A3F36-59FC-9AA0-F720-D9885DBFF6AB}"/>
              </a:ext>
            </a:extLst>
          </p:cNvPr>
          <p:cNvSpPr/>
          <p:nvPr/>
        </p:nvSpPr>
        <p:spPr>
          <a:xfrm>
            <a:off x="7992446" y="1825428"/>
            <a:ext cx="2148533" cy="602670"/>
          </a:xfrm>
          <a:prstGeom prst="roundRect">
            <a:avLst>
              <a:gd name="adj" fmla="val 16667"/>
            </a:avLst>
          </a:prstGeom>
          <a:solidFill>
            <a:srgbClr val="A0B810"/>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3</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7" name="Google Shape;1481;p43">
            <a:extLst>
              <a:ext uri="{FF2B5EF4-FFF2-40B4-BE49-F238E27FC236}">
                <a16:creationId xmlns:a16="http://schemas.microsoft.com/office/drawing/2014/main" id="{E9BE4E9D-2857-DA86-3A68-D81123C40914}"/>
              </a:ext>
            </a:extLst>
          </p:cNvPr>
          <p:cNvCxnSpPr>
            <a:cxnSpLocks/>
            <a:endCxn id="14" idx="0"/>
          </p:cNvCxnSpPr>
          <p:nvPr/>
        </p:nvCxnSpPr>
        <p:spPr>
          <a:xfrm flipH="1">
            <a:off x="9066711" y="2347316"/>
            <a:ext cx="1" cy="903123"/>
          </a:xfrm>
          <a:prstGeom prst="straightConnector1">
            <a:avLst/>
          </a:prstGeom>
          <a:noFill/>
          <a:ln w="9525" cap="flat" cmpd="sng">
            <a:solidFill>
              <a:srgbClr val="A0B810"/>
            </a:solidFill>
            <a:prstDash val="solid"/>
            <a:round/>
            <a:headEnd type="none" w="med" len="med"/>
            <a:tailEnd type="none" w="med" len="med"/>
          </a:ln>
        </p:spPr>
      </p:cxnSp>
      <p:cxnSp>
        <p:nvCxnSpPr>
          <p:cNvPr id="18" name="Google Shape;1485;p43">
            <a:extLst>
              <a:ext uri="{FF2B5EF4-FFF2-40B4-BE49-F238E27FC236}">
                <a16:creationId xmlns:a16="http://schemas.microsoft.com/office/drawing/2014/main" id="{2DFEB730-9F80-130A-E60B-3DD9C606E1F2}"/>
              </a:ext>
            </a:extLst>
          </p:cNvPr>
          <p:cNvCxnSpPr>
            <a:cxnSpLocks/>
            <a:endCxn id="20" idx="0"/>
          </p:cNvCxnSpPr>
          <p:nvPr/>
        </p:nvCxnSpPr>
        <p:spPr>
          <a:xfrm>
            <a:off x="6095905" y="2204504"/>
            <a:ext cx="95" cy="1045935"/>
          </a:xfrm>
          <a:prstGeom prst="straightConnector1">
            <a:avLst/>
          </a:prstGeom>
          <a:noFill/>
          <a:ln w="9525" cap="flat" cmpd="sng">
            <a:solidFill>
              <a:schemeClr val="tx2"/>
            </a:solidFill>
            <a:prstDash val="solid"/>
            <a:round/>
            <a:headEnd type="none" w="med" len="med"/>
            <a:tailEnd type="none" w="med" len="med"/>
          </a:ln>
        </p:spPr>
      </p:cxnSp>
      <p:sp>
        <p:nvSpPr>
          <p:cNvPr id="19" name="Google Shape;1486;p43">
            <a:extLst>
              <a:ext uri="{FF2B5EF4-FFF2-40B4-BE49-F238E27FC236}">
                <a16:creationId xmlns:a16="http://schemas.microsoft.com/office/drawing/2014/main" id="{FBA21DAE-A404-6E01-32BE-D9F6D0B88A25}"/>
              </a:ext>
            </a:extLst>
          </p:cNvPr>
          <p:cNvSpPr/>
          <p:nvPr/>
        </p:nvSpPr>
        <p:spPr>
          <a:xfrm>
            <a:off x="5021638" y="1825428"/>
            <a:ext cx="2148534" cy="602670"/>
          </a:xfrm>
          <a:prstGeom prst="roundRect">
            <a:avLst>
              <a:gd name="adj" fmla="val 16667"/>
            </a:avLst>
          </a:prstGeom>
          <a:solidFill>
            <a:schemeClr val="tx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2</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20" name="Google Shape;1487;p43">
            <a:extLst>
              <a:ext uri="{FF2B5EF4-FFF2-40B4-BE49-F238E27FC236}">
                <a16:creationId xmlns:a16="http://schemas.microsoft.com/office/drawing/2014/main" id="{D8489726-DC1A-0DC0-5C7B-8FA2F8BC2D54}"/>
              </a:ext>
            </a:extLst>
          </p:cNvPr>
          <p:cNvSpPr txBox="1"/>
          <p:nvPr/>
        </p:nvSpPr>
        <p:spPr>
          <a:xfrm>
            <a:off x="4953084" y="3250439"/>
            <a:ext cx="2285831"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the result by years of service credit.</a:t>
            </a:r>
          </a:p>
        </p:txBody>
      </p:sp>
    </p:spTree>
    <p:extLst>
      <p:ext uri="{BB962C8B-B14F-4D97-AF65-F5344CB8AC3E}">
        <p14:creationId xmlns:p14="http://schemas.microsoft.com/office/powerpoint/2010/main" val="396839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Two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28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$1,274.00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25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$1,337.50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76169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Three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9</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30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$1,365.00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27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$1,444.50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6841294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11.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68&quot;/&gt;&lt;/TableIndex&gt;&lt;/ShapeTextInfo&gt;"/>
  <p:tag name="HTML_SHAPEINFO" val="&lt;ThreeDShapeInfo&gt;&lt;uuid val=&quot;{36D5B537-5CF7-4BA6-882A-E368ED136783}&quot;/&gt;&lt;isInvalidForFieldText val=&quot;0&quot;/&gt;&lt;Image&gt;&lt;filename val=&quot;C:\Users\rscald\AppData\Local\Temp\CP149283483656Session\CPTrustFolder149283483671\PPTImport149283696140\data\asimages\{36D5B537-5CF7-4BA6-882A-E368ED136783}_23.png&quot;/&gt;&lt;left val=&quot;47&quot;/&gt;&lt;top val=&quot;675&quot;/&gt;&lt;width val=&quot;804&quot;/&gt;&lt;height val=&quot;46&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23728</TotalTime>
  <Words>805</Words>
  <Application>Microsoft Office PowerPoint</Application>
  <PresentationFormat>Widescreen</PresentationFormat>
  <Paragraphs>132</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Roboto</vt:lpstr>
      <vt:lpstr>Times New Roman</vt:lpstr>
      <vt:lpstr>Tw Cen MT Condensed</vt:lpstr>
      <vt:lpstr>2_Office Theme</vt:lpstr>
      <vt:lpstr>Service retirement</vt:lpstr>
      <vt:lpstr>SCRS, PORS membership classes</vt:lpstr>
      <vt:lpstr>SCRS retirement eligibility</vt:lpstr>
      <vt:lpstr>PORS retirement eligibility</vt:lpstr>
      <vt:lpstr>SCRS, PORS service retirement monthly benefit</vt:lpstr>
      <vt:lpstr>SCRS, PORS AFC calculation</vt:lpstr>
      <vt:lpstr>Monthly benefit calculation1</vt:lpstr>
      <vt:lpstr>Class Two SCRS, PORS Option A example</vt:lpstr>
      <vt:lpstr>Class Three SCRS, PORS Option A example</vt:lpstr>
      <vt:lpstr>SCRS, PORS benefit estimates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517</cp:revision>
  <cp:lastPrinted>2020-01-10T14:41:31Z</cp:lastPrinted>
  <dcterms:created xsi:type="dcterms:W3CDTF">2019-11-01T12:34:11Z</dcterms:created>
  <dcterms:modified xsi:type="dcterms:W3CDTF">2025-05-05T17:38:14Z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