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30" r:id="rId3"/>
    <p:sldId id="459" r:id="rId4"/>
    <p:sldId id="342" r:id="rId5"/>
    <p:sldId id="329" r:id="rId6"/>
    <p:sldId id="458"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state_orp.pdf"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hyperlink" Target="https://peba.sc.gov/sites/default/files/sorp_participant_changes.pdf" TargetMode="External"/><Relationship Id="rId1" Type="http://schemas.openxmlformats.org/officeDocument/2006/relationships/slideLayout" Target="../slideLayouts/slideLayout9.xml"/><Relationship Id="rId4" Type="http://schemas.openxmlformats.org/officeDocument/2006/relationships/hyperlink" Target="https://peba.sc.gov/sites/default/files/sorp_vendor_contacts.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peba.sc.gov/scrs" TargetMode="External"/><Relationship Id="rId2" Type="http://schemas.openxmlformats.org/officeDocument/2006/relationships/hyperlink" Target="https://peba.sc.gov/sorp-oe"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peba.sc.gov/nyb" TargetMode="External"/><Relationship Id="rId2" Type="http://schemas.openxmlformats.org/officeDocument/2006/relationships/hyperlink" Target="https://peba.sc.gov/scrs"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State ORP</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pPr lvl="0"/>
            <a:r>
              <a:rPr lang="en-US" dirty="0"/>
              <a:t>State ORP does not have retirement eligibility requirements like SCRS or PORS.</a:t>
            </a:r>
          </a:p>
          <a:p>
            <a:pPr lvl="1"/>
            <a:r>
              <a:rPr lang="en-US" dirty="0"/>
              <a:t>Can request a distribution of your account balance from your service provider either at termination of all covered employment or after age 59½.</a:t>
            </a:r>
          </a:p>
          <a:p>
            <a:pPr lvl="1"/>
            <a:r>
              <a:rPr lang="en-US" dirty="0"/>
              <a:t>May leave your funds in your State ORP account until you elect to receive them.</a:t>
            </a:r>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r>
              <a:rPr lang="en-US" dirty="0"/>
              <a:t>May leave funds in your account until required by IRS rules to take a distribution.</a:t>
            </a:r>
          </a:p>
          <a:p>
            <a:r>
              <a:rPr lang="en-US" dirty="0"/>
              <a:t>Can generally roll over into eligible retirement savings account.</a:t>
            </a:r>
          </a:p>
          <a:p>
            <a:r>
              <a:rPr lang="en-US" dirty="0"/>
              <a:t>There is no disability protection with State ORP. </a:t>
            </a:r>
          </a:p>
          <a:p>
            <a:r>
              <a:rPr lang="en-US" dirty="0"/>
              <a:t>Refer to the </a:t>
            </a:r>
            <a:r>
              <a:rPr lang="en-US" i="1" dirty="0">
                <a:solidFill>
                  <a:srgbClr val="FF0000"/>
                </a:solidFill>
                <a:hlinkClick r:id="rId2"/>
              </a:rPr>
              <a:t>State ORP at a Glance</a:t>
            </a:r>
            <a:r>
              <a:rPr lang="en-US" dirty="0">
                <a:solidFill>
                  <a:srgbClr val="FF0000"/>
                </a:solidFill>
              </a:rPr>
              <a:t> </a:t>
            </a:r>
            <a:r>
              <a:rPr lang="en-US" dirty="0"/>
              <a:t>flyer. </a:t>
            </a:r>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Highlights</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2</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sz="half" idx="1"/>
          </p:nvPr>
        </p:nvSpPr>
        <p:spPr>
          <a:xfrm>
            <a:off x="609600" y="1611018"/>
            <a:ext cx="10972798" cy="4690026"/>
          </a:xfrm>
        </p:spPr>
        <p:txBody>
          <a:bodyPr>
            <a:normAutofit/>
          </a:bodyPr>
          <a:lstStyle/>
          <a:p>
            <a:pPr lvl="0"/>
            <a:r>
              <a:rPr lang="en-US" dirty="0"/>
              <a:t>Benefit is based on your account balance at retirement.</a:t>
            </a:r>
          </a:p>
          <a:p>
            <a:pPr lvl="1"/>
            <a:r>
              <a:rPr lang="en-US" dirty="0"/>
              <a:t>Administrative fees, distributions, and investment gains or losses will affect this.</a:t>
            </a:r>
          </a:p>
          <a:p>
            <a:pPr lvl="1"/>
            <a:r>
              <a:rPr lang="en-US" dirty="0"/>
              <a:t>Potential federal tax penalties for distribution prior to age 59½.</a:t>
            </a:r>
          </a:p>
          <a:p>
            <a:r>
              <a:rPr lang="en-US" dirty="0"/>
              <a:t>Active member incidental death benefit through PEBA.</a:t>
            </a:r>
          </a:p>
          <a:p>
            <a:pPr lvl="1"/>
            <a:r>
              <a:rPr lang="en-US" dirty="0"/>
              <a:t>Update incidental death benefit beneficiaries through </a:t>
            </a:r>
            <a:r>
              <a:rPr lang="en-US" dirty="0">
                <a:hlinkClick r:id="rId2"/>
              </a:rPr>
              <a:t>Member Access</a:t>
            </a:r>
            <a:r>
              <a:rPr lang="en-US" dirty="0"/>
              <a:t>.</a:t>
            </a:r>
          </a:p>
          <a:p>
            <a:r>
              <a:rPr lang="en-US" dirty="0"/>
              <a:t>If you continue to work, you must contribute a 9% tax-deferred employee contribution rate as an active participant in the State ORP. </a:t>
            </a:r>
          </a:p>
          <a:p>
            <a:r>
              <a:rPr lang="en-US" dirty="0"/>
              <a:t>If you return to work for a covered employer, you must complete a retirement enrollment and contribute a 9% tax-deferred employee contribution rate to your account as an active member.</a:t>
            </a:r>
          </a:p>
        </p:txBody>
      </p:sp>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a:xfrm>
            <a:off x="609599" y="228600"/>
            <a:ext cx="10972799" cy="1049898"/>
          </a:xfrm>
        </p:spPr>
        <p:txBody>
          <a:bodyPr/>
          <a:lstStyle/>
          <a:p>
            <a:r>
              <a:rPr lang="en-US" dirty="0"/>
              <a:t>Benefits</a:t>
            </a:r>
          </a:p>
        </p:txBody>
      </p:sp>
    </p:spTree>
    <p:extLst>
      <p:ext uri="{BB962C8B-B14F-4D97-AF65-F5344CB8AC3E}">
        <p14:creationId xmlns:p14="http://schemas.microsoft.com/office/powerpoint/2010/main" val="3403312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EBDABD-ECB4-585A-80DF-56A5759F99C6}"/>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8EE16ABB-A4A4-66D6-1AA1-DA2EAFC0A1AC}"/>
              </a:ext>
            </a:extLst>
          </p:cNvPr>
          <p:cNvSpPr>
            <a:spLocks noGrp="1"/>
          </p:cNvSpPr>
          <p:nvPr>
            <p:ph sz="half" idx="1"/>
          </p:nvPr>
        </p:nvSpPr>
        <p:spPr/>
        <p:txBody>
          <a:bodyPr>
            <a:normAutofit/>
          </a:bodyPr>
          <a:lstStyle/>
          <a:p>
            <a:r>
              <a:rPr lang="en-US" dirty="0"/>
              <a:t>Current service providers:</a:t>
            </a:r>
          </a:p>
          <a:p>
            <a:pPr lvl="1"/>
            <a:r>
              <a:rPr lang="en-US" dirty="0"/>
              <a:t>Corebridge Financial;</a:t>
            </a:r>
          </a:p>
          <a:p>
            <a:pPr lvl="1"/>
            <a:r>
              <a:rPr lang="en-US" dirty="0"/>
              <a:t>Empower; </a:t>
            </a:r>
          </a:p>
          <a:p>
            <a:pPr lvl="1"/>
            <a:r>
              <a:rPr lang="en-US" dirty="0"/>
              <a:t>TIAA; and </a:t>
            </a:r>
          </a:p>
          <a:p>
            <a:pPr lvl="1"/>
            <a:r>
              <a:rPr lang="en-US" dirty="0"/>
              <a:t>Voya Financial. </a:t>
            </a:r>
          </a:p>
          <a:p>
            <a:r>
              <a:rPr lang="en-US" dirty="0"/>
              <a:t>Select, review and redirect your investments, if needed.</a:t>
            </a:r>
          </a:p>
          <a:p>
            <a:r>
              <a:rPr lang="en-US" dirty="0"/>
              <a:t>Designate and update your State ORP account beneficiary at any time directly with your service provider.</a:t>
            </a:r>
          </a:p>
        </p:txBody>
      </p:sp>
      <p:sp>
        <p:nvSpPr>
          <p:cNvPr id="5" name="Content Placeholder 4">
            <a:extLst>
              <a:ext uri="{FF2B5EF4-FFF2-40B4-BE49-F238E27FC236}">
                <a16:creationId xmlns:a16="http://schemas.microsoft.com/office/drawing/2014/main" id="{3E87A9B0-F925-5A5D-C5B9-422C1E5CC38F}"/>
              </a:ext>
            </a:extLst>
          </p:cNvPr>
          <p:cNvSpPr>
            <a:spLocks noGrp="1"/>
          </p:cNvSpPr>
          <p:nvPr>
            <p:ph sz="half" idx="2"/>
          </p:nvPr>
        </p:nvSpPr>
        <p:spPr/>
        <p:txBody>
          <a:bodyPr/>
          <a:lstStyle/>
          <a:p>
            <a:r>
              <a:rPr lang="en-US" dirty="0"/>
              <a:t>Update your name or address, if needed.</a:t>
            </a:r>
            <a:endParaRPr lang="en-US" strike="sngStrike" dirty="0"/>
          </a:p>
          <a:p>
            <a:r>
              <a:rPr lang="en-US" dirty="0"/>
              <a:t>Refer to the </a:t>
            </a:r>
            <a:r>
              <a:rPr lang="en-US" i="1" dirty="0">
                <a:hlinkClick r:id="rId2">
                  <a:extLst>
                    <a:ext uri="{A12FA001-AC4F-418D-AE19-62706E023703}">
                      <ahyp:hlinkClr xmlns:ahyp="http://schemas.microsoft.com/office/drawing/2018/hyperlinkcolor" val="tx"/>
                    </a:ext>
                  </a:extLst>
                </a:hlinkClick>
              </a:rPr>
              <a:t>Changing your information with your service provider</a:t>
            </a:r>
            <a:r>
              <a:rPr lang="en-US" dirty="0"/>
              <a:t> flyer. </a:t>
            </a:r>
          </a:p>
          <a:p>
            <a:r>
              <a:rPr lang="en-US" dirty="0"/>
              <a:t>Access your service provider contact information through </a:t>
            </a:r>
            <a:r>
              <a:rPr lang="en-US" dirty="0">
                <a:hlinkClick r:id="rId3">
                  <a:extLst>
                    <a:ext uri="{A12FA001-AC4F-418D-AE19-62706E023703}">
                      <ahyp:hlinkClr xmlns:ahyp="http://schemas.microsoft.com/office/drawing/2018/hyperlinkcolor" val="tx"/>
                    </a:ext>
                  </a:extLst>
                </a:hlinkClick>
              </a:rPr>
              <a:t>Member Access</a:t>
            </a:r>
            <a:r>
              <a:rPr lang="en-US" dirty="0"/>
              <a:t> or view </a:t>
            </a:r>
            <a:r>
              <a:rPr lang="en-US" dirty="0">
                <a:hlinkClick r:id="rId4">
                  <a:extLst>
                    <a:ext uri="{A12FA001-AC4F-418D-AE19-62706E023703}">
                      <ahyp:hlinkClr xmlns:ahyp="http://schemas.microsoft.com/office/drawing/2018/hyperlinkcolor" val="tx"/>
                    </a:ext>
                  </a:extLst>
                </a:hlinkClick>
              </a:rPr>
              <a:t>State ORP service provider contacts</a:t>
            </a:r>
            <a:r>
              <a:rPr lang="en-US" dirty="0"/>
              <a:t>.</a:t>
            </a:r>
          </a:p>
          <a:p>
            <a:endParaRPr lang="en-US" dirty="0"/>
          </a:p>
        </p:txBody>
      </p:sp>
      <p:sp>
        <p:nvSpPr>
          <p:cNvPr id="2" name="Title 1">
            <a:extLst>
              <a:ext uri="{FF2B5EF4-FFF2-40B4-BE49-F238E27FC236}">
                <a16:creationId xmlns:a16="http://schemas.microsoft.com/office/drawing/2014/main" id="{C1FA07B5-0A03-CC4D-B0A5-F24D84B51706}"/>
              </a:ext>
            </a:extLst>
          </p:cNvPr>
          <p:cNvSpPr>
            <a:spLocks noGrp="1"/>
          </p:cNvSpPr>
          <p:nvPr>
            <p:ph type="title"/>
          </p:nvPr>
        </p:nvSpPr>
        <p:spPr/>
        <p:txBody>
          <a:bodyPr/>
          <a:lstStyle/>
          <a:p>
            <a:r>
              <a:rPr lang="en-US" dirty="0"/>
              <a:t>Service providers</a:t>
            </a:r>
          </a:p>
        </p:txBody>
      </p:sp>
    </p:spTree>
    <p:extLst>
      <p:ext uri="{BB962C8B-B14F-4D97-AF65-F5344CB8AC3E}">
        <p14:creationId xmlns:p14="http://schemas.microsoft.com/office/powerpoint/2010/main" val="287474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896D8-0B43-476D-B117-8DBBA9C0D13F}"/>
              </a:ext>
            </a:extLst>
          </p:cNvPr>
          <p:cNvSpPr>
            <a:spLocks noGrp="1"/>
          </p:cNvSpPr>
          <p:nvPr>
            <p:ph type="title"/>
          </p:nvPr>
        </p:nvSpPr>
        <p:spPr/>
        <p:txBody>
          <a:bodyPr/>
          <a:lstStyle/>
          <a:p>
            <a:r>
              <a:rPr lang="en-US" dirty="0"/>
              <a:t>State ORP open enrollment period</a:t>
            </a:r>
          </a:p>
        </p:txBody>
      </p:sp>
      <p:sp>
        <p:nvSpPr>
          <p:cNvPr id="4" name="Slide Number Placeholder 3">
            <a:extLst>
              <a:ext uri="{FF2B5EF4-FFF2-40B4-BE49-F238E27FC236}">
                <a16:creationId xmlns:a16="http://schemas.microsoft.com/office/drawing/2014/main" id="{BA19646D-63EE-4605-9E82-038795A6975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5" name="Content Placeholder 4">
            <a:extLst>
              <a:ext uri="{FF2B5EF4-FFF2-40B4-BE49-F238E27FC236}">
                <a16:creationId xmlns:a16="http://schemas.microsoft.com/office/drawing/2014/main" id="{CA199185-8FAA-7538-55F8-DDDBFF63F2DD}"/>
              </a:ext>
            </a:extLst>
          </p:cNvPr>
          <p:cNvSpPr>
            <a:spLocks noGrp="1"/>
          </p:cNvSpPr>
          <p:nvPr>
            <p:ph sz="half" idx="13"/>
          </p:nvPr>
        </p:nvSpPr>
        <p:spPr/>
        <p:txBody>
          <a:bodyPr/>
          <a:lstStyle/>
          <a:p>
            <a:r>
              <a:rPr lang="en-US" dirty="0"/>
              <a:t>The </a:t>
            </a:r>
            <a:r>
              <a:rPr lang="en-US" dirty="0">
                <a:hlinkClick r:id="rId2"/>
              </a:rPr>
              <a:t>annual open enrollment</a:t>
            </a:r>
            <a:r>
              <a:rPr lang="en-US" dirty="0"/>
              <a:t> period for active participants of State ORP is January 1 through March 1 each year. </a:t>
            </a:r>
          </a:p>
          <a:p>
            <a:r>
              <a:rPr lang="en-US" dirty="0"/>
              <a:t>During the annual open enrollment period you may:</a:t>
            </a:r>
          </a:p>
          <a:p>
            <a:pPr lvl="1"/>
            <a:r>
              <a:rPr lang="en-US" dirty="0"/>
              <a:t>Choose to change service providers; or</a:t>
            </a:r>
          </a:p>
          <a:p>
            <a:pPr lvl="1"/>
            <a:r>
              <a:rPr lang="en-US" dirty="0"/>
              <a:t>Elect to irrevocably switch to </a:t>
            </a:r>
            <a:r>
              <a:rPr lang="en-US" dirty="0">
                <a:hlinkClick r:id="rId3"/>
              </a:rPr>
              <a:t>SCRS</a:t>
            </a:r>
            <a:r>
              <a:rPr lang="en-US" dirty="0"/>
              <a:t> if it has been at least one year, but not more than five years, since your initial enrollment in the State ORP.</a:t>
            </a:r>
          </a:p>
          <a:p>
            <a:endParaRPr lang="en-US" dirty="0"/>
          </a:p>
        </p:txBody>
      </p:sp>
      <p:sp>
        <p:nvSpPr>
          <p:cNvPr id="3" name="Content Placeholder 2">
            <a:extLst>
              <a:ext uri="{FF2B5EF4-FFF2-40B4-BE49-F238E27FC236}">
                <a16:creationId xmlns:a16="http://schemas.microsoft.com/office/drawing/2014/main" id="{83E2BB5C-4F67-4068-BA15-BD26C31D9ABD}"/>
              </a:ext>
            </a:extLst>
          </p:cNvPr>
          <p:cNvSpPr>
            <a:spLocks noGrp="1"/>
          </p:cNvSpPr>
          <p:nvPr>
            <p:ph sz="half" idx="2"/>
          </p:nvPr>
        </p:nvSpPr>
        <p:spPr/>
        <p:txBody>
          <a:bodyPr>
            <a:normAutofit/>
          </a:bodyPr>
          <a:lstStyle/>
          <a:p>
            <a:r>
              <a:rPr lang="en-US" dirty="0"/>
              <a:t>Changes made during the annual open enrollment period become effective on April 1.</a:t>
            </a:r>
          </a:p>
          <a:p>
            <a:r>
              <a:rPr lang="en-US" dirty="0"/>
              <a:t>If you change service providers, you have the option to transfer your State ORP account balance from your previous service provider to your new service provider. Contact the service providers directly for information about their processes.</a:t>
            </a:r>
          </a:p>
          <a:p>
            <a:pPr lvl="1"/>
            <a:endParaRPr lang="en-US" dirty="0"/>
          </a:p>
        </p:txBody>
      </p:sp>
    </p:spTree>
    <p:extLst>
      <p:ext uri="{BB962C8B-B14F-4D97-AF65-F5344CB8AC3E}">
        <p14:creationId xmlns:p14="http://schemas.microsoft.com/office/powerpoint/2010/main" val="1050334673"/>
      </p:ext>
    </p:extLst>
  </p:cSld>
  <p:clrMapOvr>
    <a:masterClrMapping/>
  </p:clrMapOvr>
  <mc:AlternateContent xmlns:mc="http://schemas.openxmlformats.org/markup-compatibility/2006" xmlns:p14="http://schemas.microsoft.com/office/powerpoint/2010/main">
    <mc:Choice Requires="p14">
      <p:transition spd="slow" p14:dur="2000" advTm="50911"/>
    </mc:Choice>
    <mc:Fallback xmlns="">
      <p:transition spd="slow" advTm="5091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DD59868-9696-4DD9-BAA4-682E282C5D7F}"/>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E23D8740-C9D4-4796-BEE6-0E7B5501D7F4}"/>
              </a:ext>
            </a:extLst>
          </p:cNvPr>
          <p:cNvSpPr>
            <a:spLocks noGrp="1"/>
          </p:cNvSpPr>
          <p:nvPr>
            <p:ph sz="half" idx="1"/>
          </p:nvPr>
        </p:nvSpPr>
        <p:spPr/>
        <p:txBody>
          <a:bodyPr>
            <a:normAutofit/>
          </a:bodyPr>
          <a:lstStyle/>
          <a:p>
            <a:r>
              <a:rPr lang="en-US" dirty="0"/>
              <a:t>Insurance eligibility is determined as if you were a member of the South Carolina Retirement System (SCRS). </a:t>
            </a:r>
          </a:p>
          <a:p>
            <a:pPr lvl="1"/>
            <a:r>
              <a:rPr lang="en-US" dirty="0"/>
              <a:t>One year of employment is equated to one year of earned service credit.</a:t>
            </a:r>
          </a:p>
          <a:p>
            <a:pPr lvl="1"/>
            <a:r>
              <a:rPr lang="en-US" dirty="0"/>
              <a:t>Learn more about SCRS retirement eligibility at </a:t>
            </a:r>
            <a:r>
              <a:rPr lang="en-US" dirty="0">
                <a:solidFill>
                  <a:schemeClr val="accent1"/>
                </a:solidFill>
                <a:hlinkClick r:id="rId2">
                  <a:extLst>
                    <a:ext uri="{A12FA001-AC4F-418D-AE19-62706E023703}">
                      <ahyp:hlinkClr xmlns:ahyp="http://schemas.microsoft.com/office/drawing/2018/hyperlinkcolor" val="tx"/>
                    </a:ext>
                  </a:extLst>
                </a:hlinkClick>
              </a:rPr>
              <a:t>peba.sc.gov/</a:t>
            </a:r>
            <a:r>
              <a:rPr lang="en-US" dirty="0" err="1">
                <a:solidFill>
                  <a:schemeClr val="accent1"/>
                </a:solidFill>
                <a:hlinkClick r:id="rId2">
                  <a:extLst>
                    <a:ext uri="{A12FA001-AC4F-418D-AE19-62706E023703}">
                      <ahyp:hlinkClr xmlns:ahyp="http://schemas.microsoft.com/office/drawing/2018/hyperlinkcolor" val="tx"/>
                    </a:ext>
                  </a:extLst>
                </a:hlinkClick>
              </a:rPr>
              <a:t>scrs</a:t>
            </a:r>
            <a:r>
              <a:rPr lang="en-US" dirty="0"/>
              <a:t>.</a:t>
            </a:r>
            <a:r>
              <a:rPr lang="en-US" dirty="0">
                <a:solidFill>
                  <a:srgbClr val="FF0000"/>
                </a:solidFill>
              </a:rPr>
              <a:t> </a:t>
            </a:r>
          </a:p>
          <a:p>
            <a:r>
              <a:rPr lang="en-US" dirty="0"/>
              <a:t>Only PEBA can make retiree insurance eligibility determinations. Contact PEBA before making final arrangements. </a:t>
            </a:r>
          </a:p>
          <a:p>
            <a:r>
              <a:rPr lang="en-US" dirty="0"/>
              <a:t>Refer to the </a:t>
            </a:r>
            <a:r>
              <a:rPr lang="en-US" i="1" dirty="0">
                <a:solidFill>
                  <a:schemeClr val="accent1"/>
                </a:solidFill>
                <a:hlinkClick r:id="rId3"/>
              </a:rPr>
              <a:t>Retiree Insurance Eligibility, Funding</a:t>
            </a:r>
            <a:r>
              <a:rPr lang="en-US" i="1" dirty="0">
                <a:solidFill>
                  <a:schemeClr val="accent1"/>
                </a:solidFill>
              </a:rPr>
              <a:t> </a:t>
            </a:r>
            <a:r>
              <a:rPr lang="en-US" dirty="0"/>
              <a:t>flyers for more information.</a:t>
            </a:r>
          </a:p>
          <a:p>
            <a:r>
              <a:rPr lang="en-US" dirty="0"/>
              <a:t>If you’re eligible, the amount you pay in retiree insurance premiums is based on several factors, including your years of service, when you were hired and the type of employer from which you retire.</a:t>
            </a:r>
          </a:p>
        </p:txBody>
      </p:sp>
      <p:sp>
        <p:nvSpPr>
          <p:cNvPr id="2" name="Title 1">
            <a:extLst>
              <a:ext uri="{FF2B5EF4-FFF2-40B4-BE49-F238E27FC236}">
                <a16:creationId xmlns:a16="http://schemas.microsoft.com/office/drawing/2014/main" id="{5B1BD61A-5319-4AC9-AF47-32CFE5B92051}"/>
              </a:ext>
            </a:extLst>
          </p:cNvPr>
          <p:cNvSpPr>
            <a:spLocks noGrp="1"/>
          </p:cNvSpPr>
          <p:nvPr>
            <p:ph type="title"/>
          </p:nvPr>
        </p:nvSpPr>
        <p:spPr/>
        <p:txBody>
          <a:bodyPr/>
          <a:lstStyle/>
          <a:p>
            <a:r>
              <a:rPr lang="en-US" dirty="0"/>
              <a:t>Retiree insurance eligibility</a:t>
            </a:r>
          </a:p>
        </p:txBody>
      </p:sp>
    </p:spTree>
    <p:extLst>
      <p:ext uri="{BB962C8B-B14F-4D97-AF65-F5344CB8AC3E}">
        <p14:creationId xmlns:p14="http://schemas.microsoft.com/office/powerpoint/2010/main" val="335858702"/>
      </p:ext>
    </p:extLst>
  </p:cSld>
  <p:clrMapOvr>
    <a:masterClrMapping/>
  </p:clrMapOvr>
  <mc:AlternateContent xmlns:mc="http://schemas.openxmlformats.org/markup-compatibility/2006" xmlns:p14="http://schemas.microsoft.com/office/powerpoint/2010/main">
    <mc:Choice Requires="p14">
      <p:transition spd="slow" p14:dur="2000" advTm="64893"/>
    </mc:Choice>
    <mc:Fallback xmlns="">
      <p:transition spd="slow" advTm="6489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23556</TotalTime>
  <Words>554</Words>
  <Application>Microsoft Office PowerPoint</Application>
  <PresentationFormat>Widescreen</PresentationFormat>
  <Paragraphs>54</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State ORP</vt:lpstr>
      <vt:lpstr>Highlights</vt:lpstr>
      <vt:lpstr>Benefits</vt:lpstr>
      <vt:lpstr>Service providers</vt:lpstr>
      <vt:lpstr>State ORP open enrollment period</vt:lpstr>
      <vt:lpstr>Retiree insurance eligibility</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522</cp:revision>
  <cp:lastPrinted>2020-01-10T14:41:31Z</cp:lastPrinted>
  <dcterms:created xsi:type="dcterms:W3CDTF">2019-11-01T12:34:11Z</dcterms:created>
  <dcterms:modified xsi:type="dcterms:W3CDTF">2025-05-05T17:43:16Z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