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7"/>
  </p:notesMasterIdLst>
  <p:handoutMasterIdLst>
    <p:handoutMasterId r:id="rId8"/>
  </p:handoutMasterIdLst>
  <p:sldIdLst>
    <p:sldId id="256" r:id="rId2"/>
    <p:sldId id="371" r:id="rId3"/>
    <p:sldId id="447" r:id="rId4"/>
    <p:sldId id="372" r:id="rId5"/>
    <p:sldId id="263" r:id="rId6"/>
  </p:sldIdLst>
  <p:sldSz cx="12192000" cy="6858000"/>
  <p:notesSz cx="7023100" cy="93091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D" userId="S::rdoldj@peba.sc.gov::adc8f237-6518-4fda-a594-f6aaccffabf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94125" autoAdjust="0"/>
  </p:normalViewPr>
  <p:slideViewPr>
    <p:cSldViewPr snapToGrid="0">
      <p:cViewPr varScale="1">
        <p:scale>
          <a:sx n="75" d="100"/>
          <a:sy n="75" d="100"/>
        </p:scale>
        <p:origin x="562"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ln>
              <a:noFill/>
            </a:ln>
          </c:spPr>
          <c:dPt>
            <c:idx val="0"/>
            <c:bubble3D val="0"/>
            <c:spPr>
              <a:solidFill>
                <a:schemeClr val="tx2"/>
              </a:solidFill>
              <a:ln w="19050">
                <a:noFill/>
              </a:ln>
              <a:effectLst/>
            </c:spPr>
            <c:extLst>
              <c:ext xmlns:c16="http://schemas.microsoft.com/office/drawing/2014/chart" uri="{C3380CC4-5D6E-409C-BE32-E72D297353CC}">
                <c16:uniqueId val="{00000002-B88B-4571-A840-CCC1E8BB94EA}"/>
              </c:ext>
            </c:extLst>
          </c:dPt>
          <c:dPt>
            <c:idx val="1"/>
            <c:bubble3D val="0"/>
            <c:spPr>
              <a:solidFill>
                <a:schemeClr val="accent1">
                  <a:lumMod val="40000"/>
                  <a:lumOff val="60000"/>
                  <a:alpha val="50000"/>
                </a:schemeClr>
              </a:solidFill>
              <a:ln w="19050">
                <a:noFill/>
              </a:ln>
              <a:effectLst/>
            </c:spPr>
            <c:extLst>
              <c:ext xmlns:c16="http://schemas.microsoft.com/office/drawing/2014/chart" uri="{C3380CC4-5D6E-409C-BE32-E72D297353CC}">
                <c16:uniqueId val="{00000001-B88B-4571-A840-CCC1E8BB94EA}"/>
              </c:ext>
            </c:extLst>
          </c:dPt>
          <c:cat>
            <c:strRef>
              <c:f>Sheet1!$A$2:$A$3</c:f>
              <c:strCache>
                <c:ptCount val="2"/>
                <c:pt idx="0">
                  <c:v>No money</c:v>
                </c:pt>
                <c:pt idx="1">
                  <c:v>Money</c:v>
                </c:pt>
              </c:strCache>
            </c:strRef>
          </c:cat>
          <c:val>
            <c:numRef>
              <c:f>Sheet1!$B$2:$B$3</c:f>
              <c:numCache>
                <c:formatCode>General</c:formatCode>
                <c:ptCount val="2"/>
                <c:pt idx="0">
                  <c:v>47</c:v>
                </c:pt>
                <c:pt idx="1">
                  <c:v>53</c:v>
                </c:pt>
              </c:numCache>
            </c:numRef>
          </c:val>
          <c:extLst>
            <c:ext xmlns:c16="http://schemas.microsoft.com/office/drawing/2014/chart" uri="{C3380CC4-5D6E-409C-BE32-E72D297353CC}">
              <c16:uniqueId val="{00000000-B88B-4571-A840-CCC1E8BB94EA}"/>
            </c:ext>
          </c:extLst>
        </c:ser>
        <c:dLbls>
          <c:showLegendKey val="0"/>
          <c:showVal val="0"/>
          <c:showCatName val="0"/>
          <c:showSerName val="0"/>
          <c:showPercent val="0"/>
          <c:showBubbleSize val="0"/>
          <c:showLeaderLines val="1"/>
        </c:dLbls>
        <c:firstSliceAng val="0"/>
        <c:holeSize val="6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2</a:t>
            </a:fld>
            <a:endParaRPr lang="en-US" dirty="0"/>
          </a:p>
        </p:txBody>
      </p:sp>
    </p:spTree>
    <p:extLst>
      <p:ext uri="{BB962C8B-B14F-4D97-AF65-F5344CB8AC3E}">
        <p14:creationId xmlns:p14="http://schemas.microsoft.com/office/powerpoint/2010/main" val="899509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4</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5</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4.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Think about retirement</a:t>
            </a:r>
          </a:p>
        </p:txBody>
      </p:sp>
      <p:sp>
        <p:nvSpPr>
          <p:cNvPr id="3" name="Subtitle 2"/>
          <p:cNvSpPr>
            <a:spLocks noGrp="1"/>
          </p:cNvSpPr>
          <p:nvPr>
            <p:ph type="subTitle" idx="1"/>
          </p:nvPr>
        </p:nvSpPr>
        <p:spPr>
          <a:xfrm>
            <a:off x="336550" y="4663456"/>
            <a:ext cx="3304425" cy="1803862"/>
          </a:xfrm>
        </p:spPr>
        <p:txBody>
          <a:bodyPr/>
          <a:lstStyle/>
          <a:p>
            <a:r>
              <a:rPr lang="en-US" dirty="0"/>
              <a:t>Retirement Starts Now</a:t>
            </a:r>
          </a:p>
          <a:p>
            <a:r>
              <a:rPr lang="en-US" dirty="0"/>
              <a:t>Mid-career</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BBD61E6-9650-80E3-F90E-5A465FAFA047}"/>
              </a:ext>
            </a:extLst>
          </p:cNvPr>
          <p:cNvSpPr>
            <a:spLocks noGrp="1"/>
          </p:cNvSpPr>
          <p:nvPr>
            <p:ph sz="half" idx="1"/>
          </p:nvPr>
        </p:nvSpPr>
        <p:spPr/>
        <p:txBody>
          <a:bodyPr/>
          <a:lstStyle/>
          <a:p>
            <a:pPr marL="0" indent="0">
              <a:buNone/>
            </a:pPr>
            <a:r>
              <a:rPr lang="en-US" dirty="0"/>
              <a:t>Are you saving enough for retirement? A sure way to an unsure future is to put off planning for retirement.</a:t>
            </a:r>
          </a:p>
          <a:p>
            <a:endParaRPr lang="en-US" dirty="0"/>
          </a:p>
        </p:txBody>
      </p:sp>
      <p:graphicFrame>
        <p:nvGraphicFramePr>
          <p:cNvPr id="10" name="Content Placeholder 9">
            <a:extLst>
              <a:ext uri="{FF2B5EF4-FFF2-40B4-BE49-F238E27FC236}">
                <a16:creationId xmlns:a16="http://schemas.microsoft.com/office/drawing/2014/main" id="{B3E111BF-C27A-7DBC-50DD-026E25B4A3FD}"/>
              </a:ext>
            </a:extLst>
          </p:cNvPr>
          <p:cNvGraphicFramePr>
            <a:graphicFrameLocks noGrp="1"/>
          </p:cNvGraphicFramePr>
          <p:nvPr>
            <p:ph sz="half" idx="2"/>
            <p:extLst>
              <p:ext uri="{D42A27DB-BD31-4B8C-83A1-F6EECF244321}">
                <p14:modId xmlns:p14="http://schemas.microsoft.com/office/powerpoint/2010/main" val="2816151523"/>
              </p:ext>
            </p:extLst>
          </p:nvPr>
        </p:nvGraphicFramePr>
        <p:xfrm>
          <a:off x="6096000" y="2917825"/>
          <a:ext cx="3630804" cy="2958858"/>
        </p:xfrm>
        <a:graphic>
          <a:graphicData uri="http://schemas.openxmlformats.org/drawingml/2006/chart">
            <c:chart xmlns:c="http://schemas.openxmlformats.org/drawingml/2006/chart" xmlns:r="http://schemas.openxmlformats.org/officeDocument/2006/relationships" r:id="rId4"/>
          </a:graphicData>
        </a:graphic>
      </p:graphicFrame>
      <p:sp>
        <p:nvSpPr>
          <p:cNvPr id="3" name="Title 2">
            <a:extLst>
              <a:ext uri="{FF2B5EF4-FFF2-40B4-BE49-F238E27FC236}">
                <a16:creationId xmlns:a16="http://schemas.microsoft.com/office/drawing/2014/main" id="{C4E39948-D600-DBCD-179F-EDCAEEC26F30}"/>
              </a:ext>
            </a:extLst>
          </p:cNvPr>
          <p:cNvSpPr>
            <a:spLocks noGrp="1"/>
          </p:cNvSpPr>
          <p:nvPr>
            <p:ph type="title"/>
          </p:nvPr>
        </p:nvSpPr>
        <p:spPr/>
        <p:txBody>
          <a:bodyPr/>
          <a:lstStyle/>
          <a:p>
            <a:r>
              <a:rPr lang="en-US" dirty="0"/>
              <a:t>Will you be financially comfortable when you retire?</a:t>
            </a:r>
          </a:p>
        </p:txBody>
      </p:sp>
      <p:sp>
        <p:nvSpPr>
          <p:cNvPr id="2" name="Slide Number Placeholder 1"/>
          <p:cNvSpPr>
            <a:spLocks noGrp="1"/>
          </p:cNvSpPr>
          <p:nvPr>
            <p:ph type="sldNum" sz="quarter" idx="12"/>
          </p:nvPr>
        </p:nvSpPr>
        <p:spPr/>
        <p:txBody>
          <a:bodyPr/>
          <a:lstStyle/>
          <a:p>
            <a:fld id="{28024367-D536-4F59-B2ED-0E7825EDA9AF}" type="slidenum">
              <a:rPr lang="en-US" smtClean="0"/>
              <a:pPr/>
              <a:t>2</a:t>
            </a:fld>
            <a:endParaRPr lang="en-US" dirty="0"/>
          </a:p>
        </p:txBody>
      </p:sp>
      <p:sp>
        <p:nvSpPr>
          <p:cNvPr id="11" name="Rectangle 10">
            <a:extLst>
              <a:ext uri="{FF2B5EF4-FFF2-40B4-BE49-F238E27FC236}">
                <a16:creationId xmlns:a16="http://schemas.microsoft.com/office/drawing/2014/main" id="{A6EE65BA-E48B-5298-BBC2-773DFECEAAAD}"/>
              </a:ext>
            </a:extLst>
          </p:cNvPr>
          <p:cNvSpPr/>
          <p:nvPr/>
        </p:nvSpPr>
        <p:spPr>
          <a:xfrm>
            <a:off x="6095998" y="5876683"/>
            <a:ext cx="3338946" cy="414344"/>
          </a:xfrm>
          <a:prstGeom prst="rect">
            <a:avLst/>
          </a:prstGeom>
        </p:spPr>
        <p:txBody>
          <a:bodyPr wrap="square">
            <a:spAutoFit/>
          </a:bodyPr>
          <a:lstStyle/>
          <a:p>
            <a:pPr>
              <a:lnSpc>
                <a:spcPct val="107000"/>
              </a:lnSpc>
              <a:spcAft>
                <a:spcPts val="800"/>
              </a:spcAft>
            </a:pPr>
            <a:r>
              <a:rPr lang="en-US" sz="1000" baseline="30000" dirty="0">
                <a:solidFill>
                  <a:schemeClr val="tx2"/>
                </a:solidFill>
                <a:ea typeface="Calibri" panose="020F0502020204030204" pitchFamily="34" charset="0"/>
                <a:cs typeface="Times New Roman" panose="02020603050405020304" pitchFamily="18" charset="0"/>
              </a:rPr>
              <a:t>1</a:t>
            </a:r>
            <a:r>
              <a:rPr lang="en-US" sz="1000" dirty="0">
                <a:solidFill>
                  <a:schemeClr val="tx2"/>
                </a:solidFill>
              </a:rPr>
              <a:t>https://news.gallup.com/poll/648773/why-americans-pleasantly-surprised-retirement.aspx</a:t>
            </a:r>
            <a:endParaRPr lang="en-US" sz="1000" dirty="0">
              <a:solidFill>
                <a:schemeClr val="tx2"/>
              </a:solidFill>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5DF9D8E3-1CB4-46AB-24F7-C0AE4C7EA57F}"/>
              </a:ext>
            </a:extLst>
          </p:cNvPr>
          <p:cNvSpPr txBox="1"/>
          <p:nvPr/>
        </p:nvSpPr>
        <p:spPr>
          <a:xfrm>
            <a:off x="7169080" y="3889422"/>
            <a:ext cx="1484644" cy="1015663"/>
          </a:xfrm>
          <a:prstGeom prst="rect">
            <a:avLst/>
          </a:prstGeom>
          <a:noFill/>
        </p:spPr>
        <p:txBody>
          <a:bodyPr wrap="square">
            <a:spAutoFit/>
          </a:bodyPr>
          <a:lstStyle/>
          <a:p>
            <a:pPr algn="ctr"/>
            <a:r>
              <a:rPr lang="en-US" sz="6000" b="1" dirty="0">
                <a:solidFill>
                  <a:schemeClr val="tx2"/>
                </a:solidFill>
                <a:latin typeface="Times New Roman" panose="02020603050405020304" pitchFamily="18" charset="0"/>
                <a:cs typeface="Times New Roman" panose="02020603050405020304" pitchFamily="18" charset="0"/>
              </a:rPr>
              <a:t>45</a:t>
            </a:r>
            <a:r>
              <a:rPr lang="en-US" sz="6000" b="1" baseline="30000" dirty="0">
                <a:solidFill>
                  <a:schemeClr val="tx2"/>
                </a:solidFill>
                <a:latin typeface="Times New Roman" panose="02020603050405020304" pitchFamily="18" charset="0"/>
                <a:cs typeface="Times New Roman" panose="02020603050405020304" pitchFamily="18" charset="0"/>
              </a:rPr>
              <a:t>%</a:t>
            </a:r>
            <a:endParaRPr lang="en-US" sz="6000" b="1" dirty="0">
              <a:solidFill>
                <a:schemeClr val="tx2"/>
              </a:solidFill>
              <a:latin typeface="Times New Roman" panose="02020603050405020304" pitchFamily="18" charset="0"/>
              <a:cs typeface="Times New Roman" panose="02020603050405020304" pitchFamily="18" charset="0"/>
            </a:endParaRPr>
          </a:p>
        </p:txBody>
      </p:sp>
      <p:sp>
        <p:nvSpPr>
          <p:cNvPr id="15" name="TextBox 14">
            <a:extLst>
              <a:ext uri="{FF2B5EF4-FFF2-40B4-BE49-F238E27FC236}">
                <a16:creationId xmlns:a16="http://schemas.microsoft.com/office/drawing/2014/main" id="{E85F09A2-4690-7FFB-AF3E-CA3F3C297B62}"/>
              </a:ext>
            </a:extLst>
          </p:cNvPr>
          <p:cNvSpPr txBox="1"/>
          <p:nvPr/>
        </p:nvSpPr>
        <p:spPr>
          <a:xfrm>
            <a:off x="9428283" y="3581645"/>
            <a:ext cx="2154115" cy="1631216"/>
          </a:xfrm>
          <a:prstGeom prst="rect">
            <a:avLst/>
          </a:prstGeom>
          <a:noFill/>
        </p:spPr>
        <p:txBody>
          <a:bodyPr wrap="square">
            <a:spAutoFit/>
          </a:bodyPr>
          <a:lstStyle/>
          <a:p>
            <a:pPr marL="0" indent="0">
              <a:buNone/>
            </a:pPr>
            <a:r>
              <a:rPr lang="en-US" sz="2000" dirty="0">
                <a:solidFill>
                  <a:schemeClr val="tx2"/>
                </a:solidFill>
              </a:rPr>
              <a:t>U.S. workers say they will have enough money to live comfortably when they retire.</a:t>
            </a:r>
            <a:r>
              <a:rPr lang="en-US" sz="2000" baseline="30000" dirty="0">
                <a:solidFill>
                  <a:schemeClr val="tx2"/>
                </a:solidFill>
              </a:rPr>
              <a:t>1</a:t>
            </a:r>
          </a:p>
        </p:txBody>
      </p:sp>
    </p:spTree>
    <p:custDataLst>
      <p:tags r:id="rId1"/>
    </p:custDataLst>
    <p:extLst>
      <p:ext uri="{BB962C8B-B14F-4D97-AF65-F5344CB8AC3E}">
        <p14:creationId xmlns:p14="http://schemas.microsoft.com/office/powerpoint/2010/main" val="1051965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Think about your retirement now</a:t>
            </a:r>
          </a:p>
        </p:txBody>
      </p:sp>
      <p:grpSp>
        <p:nvGrpSpPr>
          <p:cNvPr id="5" name="Group 4">
            <a:extLst>
              <a:ext uri="{FF2B5EF4-FFF2-40B4-BE49-F238E27FC236}">
                <a16:creationId xmlns:a16="http://schemas.microsoft.com/office/drawing/2014/main" id="{D77ADF12-7186-AC1A-6A70-7BDD6B990CBC}"/>
              </a:ext>
            </a:extLst>
          </p:cNvPr>
          <p:cNvGrpSpPr/>
          <p:nvPr/>
        </p:nvGrpSpPr>
        <p:grpSpPr>
          <a:xfrm>
            <a:off x="609596" y="1614173"/>
            <a:ext cx="2743200" cy="1350107"/>
            <a:chOff x="457198" y="2641808"/>
            <a:chExt cx="2286000" cy="1350107"/>
          </a:xfrm>
        </p:grpSpPr>
        <p:sp>
          <p:nvSpPr>
            <p:cNvPr id="6" name="TextBox 5">
              <a:extLst>
                <a:ext uri="{FF2B5EF4-FFF2-40B4-BE49-F238E27FC236}">
                  <a16:creationId xmlns:a16="http://schemas.microsoft.com/office/drawing/2014/main" id="{9E20614C-3C24-18C6-B1E8-4D4758B6CAA8}"/>
                </a:ext>
              </a:extLst>
            </p:cNvPr>
            <p:cNvSpPr txBox="1"/>
            <p:nvPr/>
          </p:nvSpPr>
          <p:spPr>
            <a:xfrm>
              <a:off x="457198" y="2668476"/>
              <a:ext cx="2286000" cy="1323439"/>
            </a:xfrm>
            <a:prstGeom prst="rect">
              <a:avLst/>
            </a:prstGeom>
            <a:noFill/>
          </p:spPr>
          <p:txBody>
            <a:bodyPr wrap="square">
              <a:spAutoFit/>
            </a:bodyPr>
            <a:lstStyle/>
            <a:p>
              <a:r>
                <a:rPr lang="en-US" sz="2000" dirty="0">
                  <a:solidFill>
                    <a:schemeClr val="tx2"/>
                  </a:solidFill>
                </a:rPr>
                <a:t>Do you know what you want to do and where you want to be in retirement?</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457198"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CD049893-3FD3-CACD-F2F4-4FB10F59BB48}"/>
              </a:ext>
            </a:extLst>
          </p:cNvPr>
          <p:cNvGrpSpPr/>
          <p:nvPr/>
        </p:nvGrpSpPr>
        <p:grpSpPr>
          <a:xfrm>
            <a:off x="4724397" y="1607953"/>
            <a:ext cx="2743200" cy="1015663"/>
            <a:chOff x="3428997" y="2635588"/>
            <a:chExt cx="2286000" cy="1015663"/>
          </a:xfrm>
        </p:grpSpPr>
        <p:sp>
          <p:nvSpPr>
            <p:cNvPr id="9" name="TextBox 8">
              <a:extLst>
                <a:ext uri="{FF2B5EF4-FFF2-40B4-BE49-F238E27FC236}">
                  <a16:creationId xmlns:a16="http://schemas.microsoft.com/office/drawing/2014/main" id="{3FCA7235-E71B-2B36-A27E-67E02EF1CB61}"/>
                </a:ext>
              </a:extLst>
            </p:cNvPr>
            <p:cNvSpPr txBox="1"/>
            <p:nvPr/>
          </p:nvSpPr>
          <p:spPr>
            <a:xfrm>
              <a:off x="3428997" y="2635588"/>
              <a:ext cx="2286000" cy="1015663"/>
            </a:xfrm>
            <a:prstGeom prst="rect">
              <a:avLst/>
            </a:prstGeom>
            <a:noFill/>
          </p:spPr>
          <p:txBody>
            <a:bodyPr wrap="square">
              <a:spAutoFit/>
            </a:bodyPr>
            <a:lstStyle/>
            <a:p>
              <a:r>
                <a:rPr lang="en-US" sz="2000" dirty="0">
                  <a:solidFill>
                    <a:schemeClr val="tx2"/>
                  </a:solidFill>
                </a:rPr>
                <a:t>Do you have an idea how you’re going to get there?</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5388DE47-D380-8932-5425-077798EE0F0A}"/>
              </a:ext>
            </a:extLst>
          </p:cNvPr>
          <p:cNvGrpSpPr/>
          <p:nvPr/>
        </p:nvGrpSpPr>
        <p:grpSpPr>
          <a:xfrm>
            <a:off x="8839198" y="1614173"/>
            <a:ext cx="2743200" cy="1657884"/>
            <a:chOff x="6400796" y="2641808"/>
            <a:chExt cx="2286000" cy="1657884"/>
          </a:xfrm>
        </p:grpSpPr>
        <p:sp>
          <p:nvSpPr>
            <p:cNvPr id="12" name="TextBox 11">
              <a:extLst>
                <a:ext uri="{FF2B5EF4-FFF2-40B4-BE49-F238E27FC236}">
                  <a16:creationId xmlns:a16="http://schemas.microsoft.com/office/drawing/2014/main" id="{48AF3EE7-1E37-C270-87F4-8974E4F6F71D}"/>
                </a:ext>
              </a:extLst>
            </p:cNvPr>
            <p:cNvSpPr txBox="1"/>
            <p:nvPr/>
          </p:nvSpPr>
          <p:spPr>
            <a:xfrm>
              <a:off x="6400796" y="2668476"/>
              <a:ext cx="2286000" cy="1631216"/>
            </a:xfrm>
            <a:prstGeom prst="rect">
              <a:avLst/>
            </a:prstGeom>
            <a:noFill/>
          </p:spPr>
          <p:txBody>
            <a:bodyPr wrap="square">
              <a:spAutoFit/>
            </a:bodyPr>
            <a:lstStyle/>
            <a:p>
              <a:r>
                <a:rPr lang="en-US" sz="2000" dirty="0">
                  <a:solidFill>
                    <a:schemeClr val="tx2"/>
                  </a:solidFill>
                </a:rPr>
                <a:t>Do you know what the cost of your health insurance will be in retirement?</a:t>
              </a:r>
            </a:p>
          </p:txBody>
        </p:sp>
        <p:cxnSp>
          <p:nvCxnSpPr>
            <p:cNvPr id="13" name="Straight Connector 12">
              <a:extLst>
                <a:ext uri="{FF2B5EF4-FFF2-40B4-BE49-F238E27FC236}">
                  <a16:creationId xmlns:a16="http://schemas.microsoft.com/office/drawing/2014/main" id="{0AB38647-A7E4-DA6A-623E-671D520D0255}"/>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2" name="Group 21">
            <a:extLst>
              <a:ext uri="{FF2B5EF4-FFF2-40B4-BE49-F238E27FC236}">
                <a16:creationId xmlns:a16="http://schemas.microsoft.com/office/drawing/2014/main" id="{76A5B55F-645F-E3E4-2BFD-B7E158661C35}"/>
              </a:ext>
            </a:extLst>
          </p:cNvPr>
          <p:cNvGrpSpPr/>
          <p:nvPr/>
        </p:nvGrpSpPr>
        <p:grpSpPr>
          <a:xfrm>
            <a:off x="609596" y="3564972"/>
            <a:ext cx="2743200" cy="1657884"/>
            <a:chOff x="3428997" y="2641808"/>
            <a:chExt cx="2286000" cy="1657884"/>
          </a:xfrm>
        </p:grpSpPr>
        <p:sp>
          <p:nvSpPr>
            <p:cNvPr id="23" name="TextBox 22">
              <a:extLst>
                <a:ext uri="{FF2B5EF4-FFF2-40B4-BE49-F238E27FC236}">
                  <a16:creationId xmlns:a16="http://schemas.microsoft.com/office/drawing/2014/main" id="{156D9726-D4CE-0A06-38C8-F146A29A03EA}"/>
                </a:ext>
              </a:extLst>
            </p:cNvPr>
            <p:cNvSpPr txBox="1"/>
            <p:nvPr/>
          </p:nvSpPr>
          <p:spPr>
            <a:xfrm>
              <a:off x="3428997" y="2668476"/>
              <a:ext cx="2286000" cy="1631216"/>
            </a:xfrm>
            <a:prstGeom prst="rect">
              <a:avLst/>
            </a:prstGeom>
            <a:noFill/>
          </p:spPr>
          <p:txBody>
            <a:bodyPr wrap="square">
              <a:spAutoFit/>
            </a:bodyPr>
            <a:lstStyle/>
            <a:p>
              <a:r>
                <a:rPr lang="en-US" sz="2000" dirty="0">
                  <a:solidFill>
                    <a:schemeClr val="tx2"/>
                  </a:solidFill>
                </a:rPr>
                <a:t>Do you have bills you can eliminate before you retire? Will you have unexpected expenses in retirement? </a:t>
              </a:r>
            </a:p>
          </p:txBody>
        </p:sp>
        <p:cxnSp>
          <p:nvCxnSpPr>
            <p:cNvPr id="24" name="Straight Connector 23">
              <a:extLst>
                <a:ext uri="{FF2B5EF4-FFF2-40B4-BE49-F238E27FC236}">
                  <a16:creationId xmlns:a16="http://schemas.microsoft.com/office/drawing/2014/main" id="{C50BE634-6B9C-C287-AFDF-132BDFB61ABB}"/>
                </a:ext>
              </a:extLst>
            </p:cNvPr>
            <p:cNvCxnSpPr>
              <a:cxnSpLocks/>
            </p:cNvCxnSpPr>
            <p:nvPr/>
          </p:nvCxnSpPr>
          <p:spPr>
            <a:xfrm>
              <a:off x="3428997"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grpSp>
        <p:nvGrpSpPr>
          <p:cNvPr id="25" name="Group 24">
            <a:extLst>
              <a:ext uri="{FF2B5EF4-FFF2-40B4-BE49-F238E27FC236}">
                <a16:creationId xmlns:a16="http://schemas.microsoft.com/office/drawing/2014/main" id="{EF0E427B-2537-7AE4-6560-DE0F184EBA02}"/>
              </a:ext>
            </a:extLst>
          </p:cNvPr>
          <p:cNvGrpSpPr/>
          <p:nvPr/>
        </p:nvGrpSpPr>
        <p:grpSpPr>
          <a:xfrm>
            <a:off x="4724397" y="3543246"/>
            <a:ext cx="2743200" cy="1965660"/>
            <a:chOff x="6400796" y="2641808"/>
            <a:chExt cx="2286000" cy="1965660"/>
          </a:xfrm>
        </p:grpSpPr>
        <p:sp>
          <p:nvSpPr>
            <p:cNvPr id="26" name="TextBox 25">
              <a:extLst>
                <a:ext uri="{FF2B5EF4-FFF2-40B4-BE49-F238E27FC236}">
                  <a16:creationId xmlns:a16="http://schemas.microsoft.com/office/drawing/2014/main" id="{98CE3743-9091-04B9-E50F-2C27E7AF55EC}"/>
                </a:ext>
              </a:extLst>
            </p:cNvPr>
            <p:cNvSpPr txBox="1"/>
            <p:nvPr/>
          </p:nvSpPr>
          <p:spPr>
            <a:xfrm>
              <a:off x="6400796" y="2668476"/>
              <a:ext cx="2286000" cy="1938992"/>
            </a:xfrm>
            <a:prstGeom prst="rect">
              <a:avLst/>
            </a:prstGeom>
            <a:noFill/>
          </p:spPr>
          <p:txBody>
            <a:bodyPr wrap="square">
              <a:spAutoFit/>
            </a:bodyPr>
            <a:lstStyle/>
            <a:p>
              <a:r>
                <a:rPr lang="en-US" sz="2000" dirty="0">
                  <a:solidFill>
                    <a:schemeClr val="tx2"/>
                  </a:solidFill>
                </a:rPr>
                <a:t>Start asking yourself these questions and identify steps you can take to secure your financial future.</a:t>
              </a:r>
            </a:p>
          </p:txBody>
        </p:sp>
        <p:cxnSp>
          <p:nvCxnSpPr>
            <p:cNvPr id="27" name="Straight Connector 26">
              <a:extLst>
                <a:ext uri="{FF2B5EF4-FFF2-40B4-BE49-F238E27FC236}">
                  <a16:creationId xmlns:a16="http://schemas.microsoft.com/office/drawing/2014/main" id="{DA6A965F-0FCE-09E3-EDD4-4D9A2491E1C6}"/>
                </a:ext>
              </a:extLst>
            </p:cNvPr>
            <p:cNvCxnSpPr>
              <a:cxnSpLocks/>
            </p:cNvCxnSpPr>
            <p:nvPr/>
          </p:nvCxnSpPr>
          <p:spPr>
            <a:xfrm>
              <a:off x="6400796" y="2641808"/>
              <a:ext cx="228600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5749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How will you get to retirement from here?</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grpSp>
        <p:nvGrpSpPr>
          <p:cNvPr id="13" name="Group 12">
            <a:extLst>
              <a:ext uri="{FF2B5EF4-FFF2-40B4-BE49-F238E27FC236}">
                <a16:creationId xmlns:a16="http://schemas.microsoft.com/office/drawing/2014/main" id="{FA0D4B8F-7017-C0D9-9968-97DF7F3B31DD}"/>
              </a:ext>
            </a:extLst>
          </p:cNvPr>
          <p:cNvGrpSpPr/>
          <p:nvPr/>
        </p:nvGrpSpPr>
        <p:grpSpPr>
          <a:xfrm>
            <a:off x="3444231" y="2510455"/>
            <a:ext cx="2468877" cy="2423135"/>
            <a:chOff x="3489961" y="2408057"/>
            <a:chExt cx="2468877" cy="2838925"/>
          </a:xfrm>
        </p:grpSpPr>
        <p:sp>
          <p:nvSpPr>
            <p:cNvPr id="19" name="Google Shape;416;p21">
              <a:extLst>
                <a:ext uri="{FF2B5EF4-FFF2-40B4-BE49-F238E27FC236}">
                  <a16:creationId xmlns:a16="http://schemas.microsoft.com/office/drawing/2014/main" id="{8A7B64B2-A34A-9DD2-C1F1-95C2C6B0C192}"/>
                </a:ext>
              </a:extLst>
            </p:cNvPr>
            <p:cNvSpPr/>
            <p:nvPr/>
          </p:nvSpPr>
          <p:spPr>
            <a:xfrm rot="10800000" flipH="1">
              <a:off x="3489961" y="2408057"/>
              <a:ext cx="2468877" cy="2838925"/>
            </a:xfrm>
            <a:prstGeom prst="round2SameRect">
              <a:avLst>
                <a:gd name="adj1" fmla="val 0"/>
                <a:gd name="adj2" fmla="val 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algn="ctr"/>
              <a:endParaRPr sz="2000" dirty="0"/>
            </a:p>
          </p:txBody>
        </p:sp>
        <p:sp>
          <p:nvSpPr>
            <p:cNvPr id="21" name="Google Shape;418;p21">
              <a:extLst>
                <a:ext uri="{FF2B5EF4-FFF2-40B4-BE49-F238E27FC236}">
                  <a16:creationId xmlns:a16="http://schemas.microsoft.com/office/drawing/2014/main" id="{C642E44C-158C-8525-1132-8E46F42577A2}"/>
                </a:ext>
              </a:extLst>
            </p:cNvPr>
            <p:cNvSpPr txBox="1"/>
            <p:nvPr/>
          </p:nvSpPr>
          <p:spPr>
            <a:xfrm>
              <a:off x="3600047" y="2537265"/>
              <a:ext cx="2248700" cy="2709717"/>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Understand your PEBA-administered retirement plan.</a:t>
              </a:r>
            </a:p>
          </p:txBody>
        </p:sp>
      </p:grpSp>
      <p:grpSp>
        <p:nvGrpSpPr>
          <p:cNvPr id="12" name="Group 11">
            <a:extLst>
              <a:ext uri="{FF2B5EF4-FFF2-40B4-BE49-F238E27FC236}">
                <a16:creationId xmlns:a16="http://schemas.microsoft.com/office/drawing/2014/main" id="{D6334A9D-D215-BBC0-EA9D-5E26342825B1}"/>
              </a:ext>
            </a:extLst>
          </p:cNvPr>
          <p:cNvGrpSpPr/>
          <p:nvPr/>
        </p:nvGrpSpPr>
        <p:grpSpPr>
          <a:xfrm>
            <a:off x="6278876" y="2510455"/>
            <a:ext cx="2468877" cy="2423135"/>
            <a:chOff x="6370330" y="2408057"/>
            <a:chExt cx="2468877" cy="2838925"/>
          </a:xfrm>
        </p:grpSpPr>
        <p:sp>
          <p:nvSpPr>
            <p:cNvPr id="24" name="Google Shape;416;p21">
              <a:extLst>
                <a:ext uri="{FF2B5EF4-FFF2-40B4-BE49-F238E27FC236}">
                  <a16:creationId xmlns:a16="http://schemas.microsoft.com/office/drawing/2014/main" id="{32739843-D507-50AF-E9A0-165CCD6AEF43}"/>
                </a:ext>
              </a:extLst>
            </p:cNvPr>
            <p:cNvSpPr/>
            <p:nvPr/>
          </p:nvSpPr>
          <p:spPr>
            <a:xfrm rot="10800000" flipH="1">
              <a:off x="6370330" y="2408057"/>
              <a:ext cx="2468877" cy="2838925"/>
            </a:xfrm>
            <a:prstGeom prst="round2SameRect">
              <a:avLst>
                <a:gd name="adj1" fmla="val 0"/>
                <a:gd name="adj2" fmla="val 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algn="ctr"/>
              <a:endParaRPr sz="2000" dirty="0"/>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6480416" y="2537265"/>
              <a:ext cx="2248700" cy="2709717"/>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Consider the effects of the other benefits and programs PEBA offers.</a:t>
              </a:r>
            </a:p>
          </p:txBody>
        </p:sp>
      </p:grpSp>
      <p:grpSp>
        <p:nvGrpSpPr>
          <p:cNvPr id="14" name="Group 13">
            <a:extLst>
              <a:ext uri="{FF2B5EF4-FFF2-40B4-BE49-F238E27FC236}">
                <a16:creationId xmlns:a16="http://schemas.microsoft.com/office/drawing/2014/main" id="{BDF2E312-5448-9AEB-91AF-D24F5FD8B7FA}"/>
              </a:ext>
            </a:extLst>
          </p:cNvPr>
          <p:cNvGrpSpPr/>
          <p:nvPr/>
        </p:nvGrpSpPr>
        <p:grpSpPr>
          <a:xfrm>
            <a:off x="609583" y="2527343"/>
            <a:ext cx="2468877" cy="2423136"/>
            <a:chOff x="609602" y="2408053"/>
            <a:chExt cx="2468877" cy="2838927"/>
          </a:xfrm>
        </p:grpSpPr>
        <p:sp>
          <p:nvSpPr>
            <p:cNvPr id="29" name="Google Shape;416;p21">
              <a:extLst>
                <a:ext uri="{FF2B5EF4-FFF2-40B4-BE49-F238E27FC236}">
                  <a16:creationId xmlns:a16="http://schemas.microsoft.com/office/drawing/2014/main" id="{6405CD3B-FF28-2530-096F-F5682ADD4873}"/>
                </a:ext>
              </a:extLst>
            </p:cNvPr>
            <p:cNvSpPr/>
            <p:nvPr/>
          </p:nvSpPr>
          <p:spPr>
            <a:xfrm rot="10800000" flipH="1">
              <a:off x="609602" y="2408053"/>
              <a:ext cx="2468877" cy="2838926"/>
            </a:xfrm>
            <a:prstGeom prst="round2SameRect">
              <a:avLst>
                <a:gd name="adj1" fmla="val 0"/>
                <a:gd name="adj2" fmla="val 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algn="ctr"/>
              <a:endParaRPr sz="2000"/>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719688" y="2503780"/>
              <a:ext cx="2248700" cy="27432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Identify your possible sources of retirement income.</a:t>
              </a:r>
            </a:p>
          </p:txBody>
        </p:sp>
      </p:grpSp>
      <p:grpSp>
        <p:nvGrpSpPr>
          <p:cNvPr id="11" name="Group 10">
            <a:extLst>
              <a:ext uri="{FF2B5EF4-FFF2-40B4-BE49-F238E27FC236}">
                <a16:creationId xmlns:a16="http://schemas.microsoft.com/office/drawing/2014/main" id="{2BC79049-FE2D-5A11-E69E-D4DB186CAB23}"/>
              </a:ext>
            </a:extLst>
          </p:cNvPr>
          <p:cNvGrpSpPr/>
          <p:nvPr/>
        </p:nvGrpSpPr>
        <p:grpSpPr>
          <a:xfrm>
            <a:off x="9113521" y="2527347"/>
            <a:ext cx="2468877" cy="2423135"/>
            <a:chOff x="9113521" y="2424949"/>
            <a:chExt cx="2468877" cy="2838925"/>
          </a:xfrm>
        </p:grpSpPr>
        <p:sp>
          <p:nvSpPr>
            <p:cNvPr id="8" name="Google Shape;416;p21">
              <a:extLst>
                <a:ext uri="{FF2B5EF4-FFF2-40B4-BE49-F238E27FC236}">
                  <a16:creationId xmlns:a16="http://schemas.microsoft.com/office/drawing/2014/main" id="{10A69827-E5D9-4662-808C-ECBB86E202F9}"/>
                </a:ext>
              </a:extLst>
            </p:cNvPr>
            <p:cNvSpPr/>
            <p:nvPr/>
          </p:nvSpPr>
          <p:spPr>
            <a:xfrm rot="10800000" flipH="1">
              <a:off x="9113521" y="2424949"/>
              <a:ext cx="2468877" cy="2838925"/>
            </a:xfrm>
            <a:prstGeom prst="round2SameRect">
              <a:avLst>
                <a:gd name="adj1" fmla="val 0"/>
                <a:gd name="adj2" fmla="val 0"/>
              </a:avLst>
            </a:prstGeom>
            <a:noFill/>
            <a:ln w="2857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algn="ctr"/>
              <a:endParaRPr sz="2000" dirty="0"/>
            </a:p>
          </p:txBody>
        </p:sp>
        <p:sp>
          <p:nvSpPr>
            <p:cNvPr id="9" name="Google Shape;418;p21">
              <a:extLst>
                <a:ext uri="{FF2B5EF4-FFF2-40B4-BE49-F238E27FC236}">
                  <a16:creationId xmlns:a16="http://schemas.microsoft.com/office/drawing/2014/main" id="{97D64D87-787C-E703-410A-B5D8D4D3DD10}"/>
                </a:ext>
              </a:extLst>
            </p:cNvPr>
            <p:cNvSpPr txBox="1"/>
            <p:nvPr/>
          </p:nvSpPr>
          <p:spPr>
            <a:xfrm>
              <a:off x="9223607" y="2520672"/>
              <a:ext cx="2248700" cy="27432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Stay connected with PEBA.</a:t>
              </a:r>
            </a:p>
          </p:txBody>
        </p:sp>
      </p:grpSp>
    </p:spTree>
    <p:custDataLst>
      <p:tags r:id="rId1"/>
    </p:custDataLst>
    <p:extLst>
      <p:ext uri="{BB962C8B-B14F-4D97-AF65-F5344CB8AC3E}">
        <p14:creationId xmlns:p14="http://schemas.microsoft.com/office/powerpoint/2010/main" val="3224557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1"/>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13.452"/>
  <p:tag name="ARTICULATE_USED_LAYOUT" val="3"/>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7.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8.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23656</TotalTime>
  <Words>212</Words>
  <Application>Microsoft Office PowerPoint</Application>
  <PresentationFormat>Widescreen</PresentationFormat>
  <Paragraphs>30</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Roboto</vt:lpstr>
      <vt:lpstr>Times New Roman</vt:lpstr>
      <vt:lpstr>Tw Cen MT Condensed</vt:lpstr>
      <vt:lpstr>2_Office Theme</vt:lpstr>
      <vt:lpstr>Think about retirement</vt:lpstr>
      <vt:lpstr>Will you be financially comfortable when you retire?</vt:lpstr>
      <vt:lpstr>Think about your retirement now</vt:lpstr>
      <vt:lpstr>How will you get to retirement from here?</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514</cp:revision>
  <cp:lastPrinted>2020-01-10T14:41:31Z</cp:lastPrinted>
  <dcterms:created xsi:type="dcterms:W3CDTF">2019-11-01T12:34:11Z</dcterms:created>
  <dcterms:modified xsi:type="dcterms:W3CDTF">2025-05-05T17:26:45Z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