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6.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8"/>
  </p:notesMasterIdLst>
  <p:handoutMasterIdLst>
    <p:handoutMasterId r:id="rId9"/>
  </p:handoutMasterIdLst>
  <p:sldIdLst>
    <p:sldId id="256" r:id="rId2"/>
    <p:sldId id="458" r:id="rId3"/>
    <p:sldId id="457" r:id="rId4"/>
    <p:sldId id="456" r:id="rId5"/>
    <p:sldId id="461" r:id="rId6"/>
    <p:sldId id="263" r:id="rId7"/>
  </p:sldIdLst>
  <p:sldSz cx="12192000" cy="6858000"/>
  <p:notesSz cx="7023100" cy="93091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 clrIdx="0">
    <p:extLst>
      <p:ext uri="{19B8F6BF-5375-455C-9EA6-DF929625EA0E}">
        <p15:presenceInfo xmlns:p15="http://schemas.microsoft.com/office/powerpoint/2012/main" userId="S-1-5-21-1712835577-1554845858-232277807-10008" providerId="AD"/>
      </p:ext>
    </p:extLst>
  </p:cmAuthor>
  <p:cmAuthor id="2" name="Justin Werner" initials="JW" lastIdx="18" clrIdx="1">
    <p:extLst>
      <p:ext uri="{19B8F6BF-5375-455C-9EA6-DF929625EA0E}">
        <p15:presenceInfo xmlns:p15="http://schemas.microsoft.com/office/powerpoint/2012/main" userId="S-1-5-21-1712835577-1554845858-232277807-1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F99C55AA-B7CB-42B0-86F8-08522FDF87E8}">
        <p14:browseMode xmlns:p14="http://schemas.microsoft.com/office/powerpoint/2010/main" showStatus="0"/>
      </p:ex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81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14" autoAdjust="0"/>
    <p:restoredTop sz="94125" autoAdjust="0"/>
  </p:normalViewPr>
  <p:slideViewPr>
    <p:cSldViewPr snapToGrid="0">
      <p:cViewPr varScale="1">
        <p:scale>
          <a:sx n="81" d="100"/>
          <a:sy n="81" d="100"/>
        </p:scale>
        <p:origin x="413" y="53"/>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6" d="100"/>
          <a:sy n="86"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3000" b="1" dirty="0">
                <a:solidFill>
                  <a:schemeClr val="tx2"/>
                </a:solidFill>
                <a:latin typeface="+mn-lt"/>
                <a:cs typeface="Times New Roman" panose="02020603050405020304" pitchFamily="18" charset="0"/>
              </a:rPr>
              <a:t>SCRS and State</a:t>
            </a:r>
            <a:r>
              <a:rPr lang="en-US" sz="3000" b="1" baseline="0" dirty="0">
                <a:solidFill>
                  <a:schemeClr val="tx2"/>
                </a:solidFill>
                <a:latin typeface="+mn-lt"/>
                <a:cs typeface="Times New Roman" panose="02020603050405020304" pitchFamily="18" charset="0"/>
              </a:rPr>
              <a:t> ORP</a:t>
            </a:r>
            <a:endParaRPr lang="en-US" sz="3000" b="1" dirty="0">
              <a:solidFill>
                <a:schemeClr val="tx2"/>
              </a:solidFill>
              <a:latin typeface="+mn-lt"/>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SCRS</c:v>
                </c:pt>
              </c:strCache>
            </c:strRef>
          </c:tx>
          <c:dPt>
            <c:idx val="0"/>
            <c:bubble3D val="0"/>
            <c:spPr>
              <a:solidFill>
                <a:srgbClr val="A0B810"/>
              </a:solidFill>
              <a:ln w="19050">
                <a:solidFill>
                  <a:schemeClr val="lt1"/>
                </a:solidFill>
              </a:ln>
              <a:effectLst>
                <a:softEdge rad="0"/>
              </a:effectLst>
            </c:spPr>
            <c:extLst>
              <c:ext xmlns:c16="http://schemas.microsoft.com/office/drawing/2014/chart" uri="{C3380CC4-5D6E-409C-BE32-E72D297353CC}">
                <c16:uniqueId val="{00000001-D4F4-4CBA-9A77-F939CE8E76CB}"/>
              </c:ext>
            </c:extLst>
          </c:dPt>
          <c:dPt>
            <c:idx val="1"/>
            <c:bubble3D val="0"/>
            <c:spPr>
              <a:noFill/>
              <a:ln w="19050">
                <a:solidFill>
                  <a:schemeClr val="lt1"/>
                </a:solidFill>
              </a:ln>
              <a:effectLst/>
            </c:spPr>
            <c:extLst>
              <c:ext xmlns:c16="http://schemas.microsoft.com/office/drawing/2014/chart" uri="{C3380CC4-5D6E-409C-BE32-E72D297353CC}">
                <c16:uniqueId val="{00000003-D4F4-4CBA-9A77-F939CE8E76CB}"/>
              </c:ext>
            </c:extLst>
          </c:dPt>
          <c:cat>
            <c:numRef>
              <c:f>Sheet1!$A$2:$A$3</c:f>
              <c:numCache>
                <c:formatCode>General</c:formatCode>
                <c:ptCount val="2"/>
              </c:numCache>
            </c:numRef>
          </c:cat>
          <c:val>
            <c:numRef>
              <c:f>Sheet1!$B$2:$B$3</c:f>
              <c:numCache>
                <c:formatCode>General</c:formatCode>
                <c:ptCount val="2"/>
                <c:pt idx="0">
                  <c:v>9</c:v>
                </c:pt>
                <c:pt idx="1">
                  <c:v>91</c:v>
                </c:pt>
              </c:numCache>
            </c:numRef>
          </c:val>
          <c:extLst>
            <c:ext xmlns:c16="http://schemas.microsoft.com/office/drawing/2014/chart" uri="{C3380CC4-5D6E-409C-BE32-E72D297353CC}">
              <c16:uniqueId val="{00000004-D4F4-4CBA-9A77-F939CE8E76CB}"/>
            </c:ext>
          </c:extLst>
        </c:ser>
        <c:dLbls>
          <c:showLegendKey val="0"/>
          <c:showVal val="0"/>
          <c:showCatName val="0"/>
          <c:showSerName val="0"/>
          <c:showPercent val="0"/>
          <c:showBubbleSize val="0"/>
          <c:showLeaderLines val="1"/>
        </c:dLbls>
        <c:firstSliceAng val="31"/>
        <c:holeSize val="6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3000" b="1" dirty="0">
                <a:solidFill>
                  <a:schemeClr val="tx2"/>
                </a:solidFill>
                <a:latin typeface="+mn-lt"/>
                <a:cs typeface="Times New Roman" panose="02020603050405020304" pitchFamily="18" charset="0"/>
              </a:rPr>
              <a:t>PORS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SCRS</c:v>
                </c:pt>
              </c:strCache>
            </c:strRef>
          </c:tx>
          <c:dPt>
            <c:idx val="0"/>
            <c:bubble3D val="0"/>
            <c:spPr>
              <a:solidFill>
                <a:srgbClr val="A0B810"/>
              </a:solidFill>
              <a:ln w="19050">
                <a:solidFill>
                  <a:schemeClr val="lt1"/>
                </a:solidFill>
              </a:ln>
              <a:effectLst>
                <a:softEdge rad="0"/>
              </a:effectLst>
            </c:spPr>
            <c:extLst>
              <c:ext xmlns:c16="http://schemas.microsoft.com/office/drawing/2014/chart" uri="{C3380CC4-5D6E-409C-BE32-E72D297353CC}">
                <c16:uniqueId val="{00000001-F01C-4CD5-9177-AC0D4B2BAE9D}"/>
              </c:ext>
            </c:extLst>
          </c:dPt>
          <c:dPt>
            <c:idx val="1"/>
            <c:bubble3D val="0"/>
            <c:spPr>
              <a:noFill/>
              <a:ln w="19050">
                <a:solidFill>
                  <a:schemeClr val="lt1"/>
                </a:solidFill>
              </a:ln>
              <a:effectLst/>
            </c:spPr>
            <c:extLst>
              <c:ext xmlns:c16="http://schemas.microsoft.com/office/drawing/2014/chart" uri="{C3380CC4-5D6E-409C-BE32-E72D297353CC}">
                <c16:uniqueId val="{00000003-F01C-4CD5-9177-AC0D4B2BAE9D}"/>
              </c:ext>
            </c:extLst>
          </c:dPt>
          <c:cat>
            <c:numRef>
              <c:f>Sheet1!$A$2:$A$3</c:f>
              <c:numCache>
                <c:formatCode>General</c:formatCode>
                <c:ptCount val="2"/>
              </c:numCache>
            </c:numRef>
          </c:cat>
          <c:val>
            <c:numRef>
              <c:f>Sheet1!$B$2:$B$3</c:f>
              <c:numCache>
                <c:formatCode>General</c:formatCode>
                <c:ptCount val="2"/>
                <c:pt idx="0">
                  <c:v>9.75</c:v>
                </c:pt>
                <c:pt idx="1">
                  <c:v>90.25</c:v>
                </c:pt>
              </c:numCache>
            </c:numRef>
          </c:val>
          <c:extLst>
            <c:ext xmlns:c16="http://schemas.microsoft.com/office/drawing/2014/chart" uri="{C3380CC4-5D6E-409C-BE32-E72D297353CC}">
              <c16:uniqueId val="{00000004-F01C-4CD5-9177-AC0D4B2BAE9D}"/>
            </c:ext>
          </c:extLst>
        </c:ser>
        <c:dLbls>
          <c:showLegendKey val="0"/>
          <c:showVal val="0"/>
          <c:showCatName val="0"/>
          <c:showSerName val="0"/>
          <c:showPercent val="0"/>
          <c:showBubbleSize val="0"/>
          <c:showLeaderLines val="1"/>
        </c:dLbls>
        <c:firstSliceAng val="31"/>
        <c:holeSize val="6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6/6/2024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6/6/2024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custDataLst>
              <p:tags r:id="rId1"/>
            </p:custDataLst>
          </p:nvPr>
        </p:nvSpPr>
        <p:spPr/>
        <p:txBody>
          <a:bodyPr/>
          <a:lstStyle/>
          <a:p>
            <a:pPr>
              <a:lnSpc>
                <a:spcPct val="107000"/>
              </a:lnSpc>
            </a:pPr>
            <a:r>
              <a:rPr lang="en-US" dirty="0">
                <a:latin typeface="Calibri" panose="020F0502020204030204" pitchFamily="34" charset="0"/>
                <a:ea typeface="Times New Roman" panose="02020603050405020304" pitchFamily="18" charset="0"/>
                <a:cs typeface="Calibri" panose="020F0502020204030204" pitchFamily="34" charset="0"/>
              </a:rPr>
              <a:t> </a:t>
            </a:r>
            <a:endParaRPr lang="en-US" sz="11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36C5A97-FE1B-4EFC-9C73-B1258035E011}" type="slidenum">
              <a:rPr lang="en-US" smtClean="0"/>
              <a:t>1</a:t>
            </a:fld>
            <a:endParaRPr lang="en-US"/>
          </a:p>
        </p:txBody>
      </p:sp>
    </p:spTree>
    <p:extLst>
      <p:ext uri="{BB962C8B-B14F-4D97-AF65-F5344CB8AC3E}">
        <p14:creationId xmlns:p14="http://schemas.microsoft.com/office/powerpoint/2010/main" val="2061197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custDataLst>
              <p:tags r:id="rId1"/>
            </p:custDataLst>
          </p:nvPr>
        </p:nvSpPr>
        <p:spPr/>
        <p:txBody>
          <a:bodyPr/>
          <a:lstStyle/>
          <a:p>
            <a:pPr>
              <a:lnSpc>
                <a:spcPct val="107000"/>
              </a:lnSpc>
            </a:pP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Header Placeholder 3"/>
          <p:cNvSpPr>
            <a:spLocks noGrp="1"/>
          </p:cNvSpPr>
          <p:nvPr>
            <p:ph type="hd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036C5A97-FE1B-4EFC-9C73-B1258035E011}" type="slidenum">
              <a:rPr lang="en-US" smtClean="0"/>
              <a:t>3</a:t>
            </a:fld>
            <a:endParaRPr lang="en-US" dirty="0"/>
          </a:p>
        </p:txBody>
      </p:sp>
    </p:spTree>
    <p:extLst>
      <p:ext uri="{BB962C8B-B14F-4D97-AF65-F5344CB8AC3E}">
        <p14:creationId xmlns:p14="http://schemas.microsoft.com/office/powerpoint/2010/main" val="912111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endParaRPr lang="en-US" u="none" dirty="0"/>
          </a:p>
        </p:txBody>
      </p:sp>
      <p:sp>
        <p:nvSpPr>
          <p:cNvPr id="4" name="Slide Number Placeholder 3"/>
          <p:cNvSpPr>
            <a:spLocks noGrp="1"/>
          </p:cNvSpPr>
          <p:nvPr>
            <p:ph type="sldNum" sz="quarter" idx="5"/>
          </p:nvPr>
        </p:nvSpPr>
        <p:spPr/>
        <p:txBody>
          <a:bodyPr/>
          <a:lstStyle/>
          <a:p>
            <a:fld id="{036C5A97-FE1B-4EFC-9C73-B1258035E011}" type="slidenum">
              <a:rPr lang="en-US" smtClean="0"/>
              <a:t>4</a:t>
            </a:fld>
            <a:endParaRPr lang="en-US"/>
          </a:p>
        </p:txBody>
      </p:sp>
    </p:spTree>
    <p:extLst>
      <p:ext uri="{BB962C8B-B14F-4D97-AF65-F5344CB8AC3E}">
        <p14:creationId xmlns:p14="http://schemas.microsoft.com/office/powerpoint/2010/main" val="342672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36C5A97-FE1B-4EFC-9C73-B1258035E011}" type="slidenum">
              <a:rPr lang="en-US" smtClean="0"/>
              <a:t>6</a:t>
            </a:fld>
            <a:endParaRPr lang="en-US"/>
          </a:p>
        </p:txBody>
      </p:sp>
    </p:spTree>
    <p:extLst>
      <p:ext uri="{BB962C8B-B14F-4D97-AF65-F5344CB8AC3E}">
        <p14:creationId xmlns:p14="http://schemas.microsoft.com/office/powerpoint/2010/main" val="967954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 Id="rId9" Type="http://schemas.openxmlformats.org/officeDocument/2006/relationships/hyperlink" Target="http://www.peba.sc.gov/contact" TargetMode="External"/></Relationships>
</file>

<file path=ppt/slideLayouts/_rels/slideLayout13.xml.rels><?xml version="1.0" encoding="UTF-8" standalone="yes"?>
<Relationships xmlns="http://schemas.openxmlformats.org/package/2006/relationships"><Relationship Id="rId8" Type="http://schemas.openxmlformats.org/officeDocument/2006/relationships/hyperlink" Target="http://www.youtube.com/c/pebatv" TargetMode="External"/><Relationship Id="rId3" Type="http://schemas.openxmlformats.org/officeDocument/2006/relationships/image" Target="../media/image14.png"/><Relationship Id="rId7" Type="http://schemas.openxmlformats.org/officeDocument/2006/relationships/image" Target="../media/image16.png"/><Relationship Id="rId12" Type="http://schemas.openxmlformats.org/officeDocument/2006/relationships/hyperlink" Target="https://www.instagram.com/s.c.peba/" TargetMode="External"/><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hyperlink" Target="http://www.facebook.com/scpeba" TargetMode="External"/><Relationship Id="rId11" Type="http://schemas.openxmlformats.org/officeDocument/2006/relationships/image" Target="../media/image18.png"/><Relationship Id="rId5" Type="http://schemas.openxmlformats.org/officeDocument/2006/relationships/image" Target="../media/image15.png"/><Relationship Id="rId10" Type="http://schemas.openxmlformats.org/officeDocument/2006/relationships/hyperlink" Target="http://www.linkedin.com/company/south-carolina-public-employee-benefit-authority/" TargetMode="External"/><Relationship Id="rId4" Type="http://schemas.openxmlformats.org/officeDocument/2006/relationships/hyperlink" Target="http://www.twitter.com/scpeba" TargetMode="External"/><Relationship Id="rId9" Type="http://schemas.openxmlformats.org/officeDocument/2006/relationships/image" Target="../media/image1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5" y="0"/>
            <a:ext cx="12191994" cy="6857997"/>
          </a:xfrm>
          <a:prstGeom prst="rect">
            <a:avLst/>
          </a:prstGeom>
        </p:spPr>
      </p:pic>
      <p:sp>
        <p:nvSpPr>
          <p:cNvPr id="2" name="Title 1"/>
          <p:cNvSpPr>
            <a:spLocks noGrp="1"/>
          </p:cNvSpPr>
          <p:nvPr>
            <p:ph type="ctrTitle" hasCustomPrompt="1"/>
          </p:nvPr>
        </p:nvSpPr>
        <p:spPr>
          <a:xfrm>
            <a:off x="336550" y="2011680"/>
            <a:ext cx="5759450" cy="2310938"/>
          </a:xfrm>
        </p:spPr>
        <p:txBody>
          <a:bodyPr anchor="ctr" anchorCtr="0">
            <a:normAutofit/>
          </a:bodyPr>
          <a:lstStyle>
            <a:lvl1pPr algn="l">
              <a:defRPr sz="4000" b="1">
                <a:solidFill>
                  <a:schemeClr val="bg1"/>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336550" y="4663456"/>
            <a:ext cx="3304425" cy="1803862"/>
          </a:xfrm>
        </p:spPr>
        <p:txBody>
          <a:bodyPr anchor="t" anchorCtr="0">
            <a:normAutofit/>
          </a:bodyPr>
          <a:lstStyle>
            <a:lvl1pPr marL="0" indent="0" algn="l">
              <a:buNone/>
              <a:defRPr sz="20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3241699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_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Slide Number Placeholder 5">
            <a:extLst>
              <a:ext uri="{FF2B5EF4-FFF2-40B4-BE49-F238E27FC236}">
                <a16:creationId xmlns:a16="http://schemas.microsoft.com/office/drawing/2014/main" id="{26571F65-A9A5-4040-F1EB-909282DC42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10" name="Title 1">
            <a:extLst>
              <a:ext uri="{FF2B5EF4-FFF2-40B4-BE49-F238E27FC236}">
                <a16:creationId xmlns:a16="http://schemas.microsoft.com/office/drawing/2014/main" id="{8FB323F1-D632-3DE0-82DF-692C19B63F40}"/>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28431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387680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TextBox 2">
            <a:extLst>
              <a:ext uri="{FF2B5EF4-FFF2-40B4-BE49-F238E27FC236}">
                <a16:creationId xmlns:a16="http://schemas.microsoft.com/office/drawing/2014/main" id="{B255D452-DA75-2E7E-44A8-E277EAF9991D}"/>
              </a:ext>
            </a:extLst>
          </p:cNvPr>
          <p:cNvSpPr txBox="1"/>
          <p:nvPr userDrawn="1"/>
        </p:nvSpPr>
        <p:spPr>
          <a:xfrm>
            <a:off x="609600" y="1063427"/>
            <a:ext cx="5051367"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Get in touch with PEBA</a:t>
            </a:r>
          </a:p>
        </p:txBody>
      </p:sp>
      <p:grpSp>
        <p:nvGrpSpPr>
          <p:cNvPr id="35" name="Group 34">
            <a:extLst>
              <a:ext uri="{FF2B5EF4-FFF2-40B4-BE49-F238E27FC236}">
                <a16:creationId xmlns:a16="http://schemas.microsoft.com/office/drawing/2014/main" id="{7BAE45A9-1E10-2324-1C48-DEC69947A1AE}"/>
              </a:ext>
            </a:extLst>
          </p:cNvPr>
          <p:cNvGrpSpPr/>
          <p:nvPr userDrawn="1"/>
        </p:nvGrpSpPr>
        <p:grpSpPr>
          <a:xfrm>
            <a:off x="609599" y="4751755"/>
            <a:ext cx="548640" cy="548640"/>
            <a:chOff x="1611007" y="1820931"/>
            <a:chExt cx="548640" cy="548640"/>
          </a:xfrm>
        </p:grpSpPr>
        <p:sp>
          <p:nvSpPr>
            <p:cNvPr id="28" name="Oval 27">
              <a:extLst>
                <a:ext uri="{FF2B5EF4-FFF2-40B4-BE49-F238E27FC236}">
                  <a16:creationId xmlns:a16="http://schemas.microsoft.com/office/drawing/2014/main" id="{0C39B635-A1C7-2442-EB5F-1281039C12D2}"/>
                </a:ext>
              </a:extLst>
            </p:cNvPr>
            <p:cNvSpPr/>
            <p:nvPr userDrawn="1"/>
          </p:nvSpPr>
          <p:spPr>
            <a:xfrm>
              <a:off x="1611007" y="1820931"/>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Graphic 26" descr="Marker with solid fill">
              <a:extLst>
                <a:ext uri="{FF2B5EF4-FFF2-40B4-BE49-F238E27FC236}">
                  <a16:creationId xmlns:a16="http://schemas.microsoft.com/office/drawing/2014/main" id="{017DED7C-594F-3285-FE3D-9910DB8F1F80}"/>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02447" y="1912371"/>
              <a:ext cx="365760" cy="365760"/>
            </a:xfrm>
            <a:prstGeom prst="rect">
              <a:avLst/>
            </a:prstGeom>
          </p:spPr>
        </p:pic>
      </p:grpSp>
      <p:grpSp>
        <p:nvGrpSpPr>
          <p:cNvPr id="31" name="Group 30">
            <a:extLst>
              <a:ext uri="{FF2B5EF4-FFF2-40B4-BE49-F238E27FC236}">
                <a16:creationId xmlns:a16="http://schemas.microsoft.com/office/drawing/2014/main" id="{93326E63-B470-4A18-B3CB-2DF63B058EF9}"/>
              </a:ext>
            </a:extLst>
          </p:cNvPr>
          <p:cNvGrpSpPr/>
          <p:nvPr userDrawn="1"/>
        </p:nvGrpSpPr>
        <p:grpSpPr>
          <a:xfrm>
            <a:off x="608766" y="2911352"/>
            <a:ext cx="548640" cy="548640"/>
            <a:chOff x="3896627" y="1861027"/>
            <a:chExt cx="548640" cy="548640"/>
          </a:xfrm>
        </p:grpSpPr>
        <p:sp>
          <p:nvSpPr>
            <p:cNvPr id="29" name="Oval 28">
              <a:extLst>
                <a:ext uri="{FF2B5EF4-FFF2-40B4-BE49-F238E27FC236}">
                  <a16:creationId xmlns:a16="http://schemas.microsoft.com/office/drawing/2014/main" id="{207615F0-89CA-AF3E-D5D7-CDC91266AA40}"/>
                </a:ext>
              </a:extLst>
            </p:cNvPr>
            <p:cNvSpPr/>
            <p:nvPr userDrawn="1"/>
          </p:nvSpPr>
          <p:spPr>
            <a:xfrm>
              <a:off x="3896627" y="1861027"/>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descr="Laptop with solid fill">
              <a:extLst>
                <a:ext uri="{FF2B5EF4-FFF2-40B4-BE49-F238E27FC236}">
                  <a16:creationId xmlns:a16="http://schemas.microsoft.com/office/drawing/2014/main" id="{587848DD-07DE-D556-4C45-04F493E29248}"/>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88067" y="1952467"/>
              <a:ext cx="365760" cy="365760"/>
            </a:xfrm>
            <a:prstGeom prst="rect">
              <a:avLst/>
            </a:prstGeom>
          </p:spPr>
        </p:pic>
      </p:grpSp>
      <p:grpSp>
        <p:nvGrpSpPr>
          <p:cNvPr id="36" name="Group 35">
            <a:extLst>
              <a:ext uri="{FF2B5EF4-FFF2-40B4-BE49-F238E27FC236}">
                <a16:creationId xmlns:a16="http://schemas.microsoft.com/office/drawing/2014/main" id="{5B2F7134-D53E-20B6-CB0A-F920F29DEE97}"/>
              </a:ext>
            </a:extLst>
          </p:cNvPr>
          <p:cNvGrpSpPr/>
          <p:nvPr userDrawn="1"/>
        </p:nvGrpSpPr>
        <p:grpSpPr>
          <a:xfrm>
            <a:off x="608766" y="3834767"/>
            <a:ext cx="548640" cy="548640"/>
            <a:chOff x="4089773" y="2423139"/>
            <a:chExt cx="548640" cy="548640"/>
          </a:xfrm>
        </p:grpSpPr>
        <p:sp>
          <p:nvSpPr>
            <p:cNvPr id="33" name="Oval 32">
              <a:extLst>
                <a:ext uri="{FF2B5EF4-FFF2-40B4-BE49-F238E27FC236}">
                  <a16:creationId xmlns:a16="http://schemas.microsoft.com/office/drawing/2014/main" id="{5D1952BF-E3D5-1BAE-4CF7-C01F55EC7402}"/>
                </a:ext>
              </a:extLst>
            </p:cNvPr>
            <p:cNvSpPr/>
            <p:nvPr userDrawn="1"/>
          </p:nvSpPr>
          <p:spPr>
            <a:xfrm>
              <a:off x="4089773" y="2423139"/>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24" descr="Phone Vibration with solid fill">
              <a:extLst>
                <a:ext uri="{FF2B5EF4-FFF2-40B4-BE49-F238E27FC236}">
                  <a16:creationId xmlns:a16="http://schemas.microsoft.com/office/drawing/2014/main" id="{0C1550BA-3C59-E9A0-63A4-C9681800B7A9}"/>
                </a:ext>
              </a:extLst>
            </p:cNvPr>
            <p:cNvPicPr>
              <a:picLocks noChangeAspect="1"/>
            </p:cNvPicPr>
            <p:nvPr userDrawn="1"/>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181213" y="2514579"/>
              <a:ext cx="365760" cy="365760"/>
            </a:xfrm>
            <a:prstGeom prst="rect">
              <a:avLst/>
            </a:prstGeom>
          </p:spPr>
        </p:pic>
      </p:grpSp>
      <p:sp>
        <p:nvSpPr>
          <p:cNvPr id="38" name="TextBox 37">
            <a:extLst>
              <a:ext uri="{FF2B5EF4-FFF2-40B4-BE49-F238E27FC236}">
                <a16:creationId xmlns:a16="http://schemas.microsoft.com/office/drawing/2014/main" id="{5B359F0F-F848-7602-A3EC-895BEE0E5E27}"/>
              </a:ext>
            </a:extLst>
          </p:cNvPr>
          <p:cNvSpPr txBox="1"/>
          <p:nvPr userDrawn="1"/>
        </p:nvSpPr>
        <p:spPr>
          <a:xfrm>
            <a:off x="1157406" y="2958053"/>
            <a:ext cx="4377120" cy="461665"/>
          </a:xfrm>
          <a:prstGeom prst="rect">
            <a:avLst/>
          </a:prstGeom>
          <a:noFill/>
        </p:spPr>
        <p:txBody>
          <a:bodyPr wrap="square">
            <a:spAutoFit/>
          </a:bodyPr>
          <a:lstStyle/>
          <a:p>
            <a:r>
              <a:rPr kumimoji="0" lang="en-US" sz="2400" b="0" i="0" u="none" strike="noStrike" kern="1200" cap="none" spc="0" normalizeH="0" baseline="0" noProof="0" dirty="0">
                <a:ln>
                  <a:noFill/>
                </a:ln>
                <a:solidFill>
                  <a:schemeClr val="tx2"/>
                </a:solidFill>
                <a:effectLst/>
                <a:uLnTx/>
                <a:uFillTx/>
                <a:latin typeface="+mn-lt"/>
                <a:ea typeface="+mn-ea"/>
                <a:cs typeface="+mn-cs"/>
                <a:hlinkClick r:id="rId9"/>
              </a:rPr>
              <a:t>www.peba.sc.gov/contact</a:t>
            </a:r>
            <a:endParaRPr lang="en-US" sz="2400" dirty="0"/>
          </a:p>
        </p:txBody>
      </p:sp>
      <p:sp>
        <p:nvSpPr>
          <p:cNvPr id="43" name="TextBox 42">
            <a:extLst>
              <a:ext uri="{FF2B5EF4-FFF2-40B4-BE49-F238E27FC236}">
                <a16:creationId xmlns:a16="http://schemas.microsoft.com/office/drawing/2014/main" id="{374D8916-C00E-7C44-0EEB-EBDB9D27619E}"/>
              </a:ext>
            </a:extLst>
          </p:cNvPr>
          <p:cNvSpPr txBox="1"/>
          <p:nvPr userDrawn="1"/>
        </p:nvSpPr>
        <p:spPr>
          <a:xfrm>
            <a:off x="1157406" y="3875041"/>
            <a:ext cx="4503561" cy="461665"/>
          </a:xfrm>
          <a:prstGeom prst="rect">
            <a:avLst/>
          </a:prstGeom>
          <a:noFill/>
        </p:spPr>
        <p:txBody>
          <a:bodyPr wrap="square" rtlCol="0">
            <a:spAutoFit/>
          </a:bodyPr>
          <a:lstStyle/>
          <a:p>
            <a:r>
              <a:rPr lang="en-US" sz="2400" dirty="0">
                <a:solidFill>
                  <a:schemeClr val="tx2"/>
                </a:solidFill>
              </a:rPr>
              <a:t>803.737.6800 or 888.260.9430</a:t>
            </a:r>
          </a:p>
        </p:txBody>
      </p:sp>
      <p:sp>
        <p:nvSpPr>
          <p:cNvPr id="44" name="TextBox 43">
            <a:extLst>
              <a:ext uri="{FF2B5EF4-FFF2-40B4-BE49-F238E27FC236}">
                <a16:creationId xmlns:a16="http://schemas.microsoft.com/office/drawing/2014/main" id="{24FEE14D-9A9F-CEFF-8F19-A69B323DAEB3}"/>
              </a:ext>
            </a:extLst>
          </p:cNvPr>
          <p:cNvSpPr txBox="1"/>
          <p:nvPr userDrawn="1"/>
        </p:nvSpPr>
        <p:spPr>
          <a:xfrm>
            <a:off x="1157405" y="4792029"/>
            <a:ext cx="5700595" cy="461665"/>
          </a:xfrm>
          <a:prstGeom prst="rect">
            <a:avLst/>
          </a:prstGeom>
          <a:noFill/>
        </p:spPr>
        <p:txBody>
          <a:bodyPr wrap="square" rtlCol="0">
            <a:spAutoFit/>
          </a:bodyPr>
          <a:lstStyle/>
          <a:p>
            <a:r>
              <a:rPr lang="en-US" sz="2400" dirty="0">
                <a:solidFill>
                  <a:schemeClr val="tx2"/>
                </a:solidFill>
              </a:rPr>
              <a:t>202 Arbor Lake Drive, Columbia, SC 29223</a:t>
            </a:r>
          </a:p>
        </p:txBody>
      </p:sp>
    </p:spTree>
    <p:extLst>
      <p:ext uri="{BB962C8B-B14F-4D97-AF65-F5344CB8AC3E}">
        <p14:creationId xmlns:p14="http://schemas.microsoft.com/office/powerpoint/2010/main" val="283384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TextBox 2">
            <a:extLst>
              <a:ext uri="{FF2B5EF4-FFF2-40B4-BE49-F238E27FC236}">
                <a16:creationId xmlns:a16="http://schemas.microsoft.com/office/drawing/2014/main" id="{B255D452-DA75-2E7E-44A8-E277EAF9991D}"/>
              </a:ext>
            </a:extLst>
          </p:cNvPr>
          <p:cNvSpPr txBox="1"/>
          <p:nvPr userDrawn="1"/>
        </p:nvSpPr>
        <p:spPr>
          <a:xfrm>
            <a:off x="609600" y="1063427"/>
            <a:ext cx="5051367"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Connect with PEBA</a:t>
            </a:r>
          </a:p>
        </p:txBody>
      </p:sp>
      <p:grpSp>
        <p:nvGrpSpPr>
          <p:cNvPr id="22" name="Group 21">
            <a:extLst>
              <a:ext uri="{FF2B5EF4-FFF2-40B4-BE49-F238E27FC236}">
                <a16:creationId xmlns:a16="http://schemas.microsoft.com/office/drawing/2014/main" id="{ED637F19-361B-8D8C-0D0E-6931E68173FE}"/>
              </a:ext>
            </a:extLst>
          </p:cNvPr>
          <p:cNvGrpSpPr/>
          <p:nvPr userDrawn="1"/>
        </p:nvGrpSpPr>
        <p:grpSpPr>
          <a:xfrm>
            <a:off x="609599" y="3834767"/>
            <a:ext cx="1796717" cy="548640"/>
            <a:chOff x="609599" y="3834767"/>
            <a:chExt cx="1796717" cy="548640"/>
          </a:xfrm>
        </p:grpSpPr>
        <p:pic>
          <p:nvPicPr>
            <p:cNvPr id="11" name="Picture 10" descr="Icon&#10;&#10;Description automatically generated">
              <a:extLst>
                <a:ext uri="{FF2B5EF4-FFF2-40B4-BE49-F238E27FC236}">
                  <a16:creationId xmlns:a16="http://schemas.microsoft.com/office/drawing/2014/main" id="{8FB2D970-7171-4BCC-F2E6-8F54029C5AD1}"/>
                </a:ext>
              </a:extLst>
            </p:cNvPr>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609599" y="3834767"/>
              <a:ext cx="548640" cy="548640"/>
            </a:xfrm>
            <a:prstGeom prst="rect">
              <a:avLst/>
            </a:prstGeom>
          </p:spPr>
        </p:pic>
        <p:sp>
          <p:nvSpPr>
            <p:cNvPr id="13" name="TextBox 12">
              <a:extLst>
                <a:ext uri="{FF2B5EF4-FFF2-40B4-BE49-F238E27FC236}">
                  <a16:creationId xmlns:a16="http://schemas.microsoft.com/office/drawing/2014/main" id="{3764F6DD-F21A-5D3D-3346-F67984A0F2B3}"/>
                </a:ext>
              </a:extLst>
            </p:cNvPr>
            <p:cNvSpPr txBox="1"/>
            <p:nvPr userDrawn="1"/>
          </p:nvSpPr>
          <p:spPr>
            <a:xfrm>
              <a:off x="1158239" y="3878255"/>
              <a:ext cx="1248077" cy="461665"/>
            </a:xfrm>
            <a:prstGeom prst="rect">
              <a:avLst/>
            </a:prstGeom>
            <a:noFill/>
          </p:spPr>
          <p:txBody>
            <a:bodyPr wrap="square" rtlCol="0">
              <a:spAutoFit/>
            </a:bodyPr>
            <a:lstStyle/>
            <a:p>
              <a:r>
                <a:rPr lang="en-US" sz="2400" dirty="0">
                  <a:hlinkClick r:id="rId4"/>
                </a:rPr>
                <a:t>SCPEBA</a:t>
              </a:r>
              <a:endParaRPr lang="en-US" sz="2400" dirty="0"/>
            </a:p>
          </p:txBody>
        </p:sp>
      </p:grpSp>
      <p:grpSp>
        <p:nvGrpSpPr>
          <p:cNvPr id="21" name="Group 20">
            <a:extLst>
              <a:ext uri="{FF2B5EF4-FFF2-40B4-BE49-F238E27FC236}">
                <a16:creationId xmlns:a16="http://schemas.microsoft.com/office/drawing/2014/main" id="{66331960-63D7-7C80-8823-3E20AB32D8EE}"/>
              </a:ext>
            </a:extLst>
          </p:cNvPr>
          <p:cNvGrpSpPr/>
          <p:nvPr userDrawn="1"/>
        </p:nvGrpSpPr>
        <p:grpSpPr>
          <a:xfrm>
            <a:off x="609599" y="2917779"/>
            <a:ext cx="1914583" cy="548640"/>
            <a:chOff x="609599" y="2917779"/>
            <a:chExt cx="1914583" cy="548640"/>
          </a:xfrm>
        </p:grpSpPr>
        <p:pic>
          <p:nvPicPr>
            <p:cNvPr id="9" name="Picture 8">
              <a:extLst>
                <a:ext uri="{FF2B5EF4-FFF2-40B4-BE49-F238E27FC236}">
                  <a16:creationId xmlns:a16="http://schemas.microsoft.com/office/drawing/2014/main" id="{1B210F30-3E2D-B701-8C1D-315C141D7268}"/>
                </a:ext>
              </a:extLst>
            </p:cNvPr>
            <p:cNvPicPr>
              <a:picLocks/>
            </p:cNvPicPr>
            <p:nvPr userDrawn="1"/>
          </p:nvPicPr>
          <p:blipFill>
            <a:blip r:embed="rId5" cstate="print">
              <a:extLst>
                <a:ext uri="{28A0092B-C50C-407E-A947-70E740481C1C}">
                  <a14:useLocalDpi xmlns:a14="http://schemas.microsoft.com/office/drawing/2010/main" val="0"/>
                </a:ext>
              </a:extLst>
            </a:blip>
            <a:stretch>
              <a:fillRect/>
            </a:stretch>
          </p:blipFill>
          <p:spPr>
            <a:xfrm>
              <a:off x="609599" y="2917779"/>
              <a:ext cx="548640" cy="548640"/>
            </a:xfrm>
            <a:prstGeom prst="rect">
              <a:avLst/>
            </a:prstGeom>
          </p:spPr>
        </p:pic>
        <p:sp>
          <p:nvSpPr>
            <p:cNvPr id="14" name="TextBox 13">
              <a:extLst>
                <a:ext uri="{FF2B5EF4-FFF2-40B4-BE49-F238E27FC236}">
                  <a16:creationId xmlns:a16="http://schemas.microsoft.com/office/drawing/2014/main" id="{8419043F-D8F6-65E7-2638-2E63400C032D}"/>
                </a:ext>
              </a:extLst>
            </p:cNvPr>
            <p:cNvSpPr txBox="1"/>
            <p:nvPr userDrawn="1"/>
          </p:nvSpPr>
          <p:spPr>
            <a:xfrm>
              <a:off x="1158240" y="2961267"/>
              <a:ext cx="1365942" cy="461665"/>
            </a:xfrm>
            <a:prstGeom prst="rect">
              <a:avLst/>
            </a:prstGeom>
            <a:noFill/>
          </p:spPr>
          <p:txBody>
            <a:bodyPr wrap="square" rtlCol="0">
              <a:spAutoFit/>
            </a:bodyPr>
            <a:lstStyle/>
            <a:p>
              <a:r>
                <a:rPr lang="en-US" sz="2400" dirty="0">
                  <a:hlinkClick r:id="rId6"/>
                </a:rPr>
                <a:t>SCPEBA</a:t>
              </a:r>
              <a:endParaRPr lang="en-US" sz="2400" dirty="0"/>
            </a:p>
          </p:txBody>
        </p:sp>
      </p:grpSp>
      <p:grpSp>
        <p:nvGrpSpPr>
          <p:cNvPr id="19" name="Group 18">
            <a:extLst>
              <a:ext uri="{FF2B5EF4-FFF2-40B4-BE49-F238E27FC236}">
                <a16:creationId xmlns:a16="http://schemas.microsoft.com/office/drawing/2014/main" id="{45C8B557-1A2D-4D8F-EFF4-FCEC736BC666}"/>
              </a:ext>
            </a:extLst>
          </p:cNvPr>
          <p:cNvGrpSpPr/>
          <p:nvPr userDrawn="1"/>
        </p:nvGrpSpPr>
        <p:grpSpPr>
          <a:xfrm>
            <a:off x="3135283" y="2911735"/>
            <a:ext cx="2647532" cy="548640"/>
            <a:chOff x="4330395" y="3832865"/>
            <a:chExt cx="2647532" cy="548640"/>
          </a:xfrm>
        </p:grpSpPr>
        <p:pic>
          <p:nvPicPr>
            <p:cNvPr id="6" name="Picture 5">
              <a:extLst>
                <a:ext uri="{FF2B5EF4-FFF2-40B4-BE49-F238E27FC236}">
                  <a16:creationId xmlns:a16="http://schemas.microsoft.com/office/drawing/2014/main" id="{FBD0927B-5968-1F64-1681-83FEF03BCBC0}"/>
                </a:ext>
              </a:extLst>
            </p:cNvPr>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4330395" y="3832865"/>
              <a:ext cx="548640" cy="548640"/>
            </a:xfrm>
            <a:prstGeom prst="rect">
              <a:avLst/>
            </a:prstGeom>
          </p:spPr>
        </p:pic>
        <p:sp>
          <p:nvSpPr>
            <p:cNvPr id="15" name="TextBox 14">
              <a:extLst>
                <a:ext uri="{FF2B5EF4-FFF2-40B4-BE49-F238E27FC236}">
                  <a16:creationId xmlns:a16="http://schemas.microsoft.com/office/drawing/2014/main" id="{4CC6851E-6881-3DBA-B315-07B72363F2AA}"/>
                </a:ext>
              </a:extLst>
            </p:cNvPr>
            <p:cNvSpPr txBox="1"/>
            <p:nvPr userDrawn="1"/>
          </p:nvSpPr>
          <p:spPr>
            <a:xfrm>
              <a:off x="4878202" y="3876353"/>
              <a:ext cx="2099725" cy="461665"/>
            </a:xfrm>
            <a:prstGeom prst="rect">
              <a:avLst/>
            </a:prstGeom>
            <a:noFill/>
          </p:spPr>
          <p:txBody>
            <a:bodyPr wrap="square" rtlCol="0">
              <a:spAutoFit/>
            </a:bodyPr>
            <a:lstStyle/>
            <a:p>
              <a:r>
                <a:rPr lang="en-US" sz="2400" u="sng" dirty="0">
                  <a:hlinkClick r:id="rId8"/>
                </a:rPr>
                <a:t>PEBA TV</a:t>
              </a:r>
              <a:endParaRPr lang="en-US" sz="2400" dirty="0"/>
            </a:p>
          </p:txBody>
        </p:sp>
      </p:grpSp>
      <p:grpSp>
        <p:nvGrpSpPr>
          <p:cNvPr id="18" name="Group 17">
            <a:extLst>
              <a:ext uri="{FF2B5EF4-FFF2-40B4-BE49-F238E27FC236}">
                <a16:creationId xmlns:a16="http://schemas.microsoft.com/office/drawing/2014/main" id="{1D064ED5-2112-8741-00D0-2E5DAB9051EA}"/>
              </a:ext>
            </a:extLst>
          </p:cNvPr>
          <p:cNvGrpSpPr/>
          <p:nvPr userDrawn="1"/>
        </p:nvGrpSpPr>
        <p:grpSpPr>
          <a:xfrm>
            <a:off x="3135283" y="3834767"/>
            <a:ext cx="5486401" cy="830997"/>
            <a:chOff x="609599" y="4768934"/>
            <a:chExt cx="5486401" cy="830997"/>
          </a:xfrm>
        </p:grpSpPr>
        <p:pic>
          <p:nvPicPr>
            <p:cNvPr id="10" name="Picture 9">
              <a:extLst>
                <a:ext uri="{FF2B5EF4-FFF2-40B4-BE49-F238E27FC236}">
                  <a16:creationId xmlns:a16="http://schemas.microsoft.com/office/drawing/2014/main" id="{82157BB8-7988-D2E8-0DB4-18AB1E0070B5}"/>
                </a:ext>
              </a:extLst>
            </p:cNvPr>
            <p:cNvPicPr>
              <a:picLocks/>
            </p:cNvPicPr>
            <p:nvPr userDrawn="1"/>
          </p:nvPicPr>
          <p:blipFill>
            <a:blip r:embed="rId9" cstate="print">
              <a:extLst>
                <a:ext uri="{28A0092B-C50C-407E-A947-70E740481C1C}">
                  <a14:useLocalDpi xmlns:a14="http://schemas.microsoft.com/office/drawing/2010/main" val="0"/>
                </a:ext>
              </a:extLst>
            </a:blip>
            <a:stretch>
              <a:fillRect/>
            </a:stretch>
          </p:blipFill>
          <p:spPr>
            <a:xfrm>
              <a:off x="609599" y="4910112"/>
              <a:ext cx="548640" cy="548640"/>
            </a:xfrm>
            <a:prstGeom prst="rect">
              <a:avLst/>
            </a:prstGeom>
          </p:spPr>
        </p:pic>
        <p:sp>
          <p:nvSpPr>
            <p:cNvPr id="16" name="TextBox 15">
              <a:extLst>
                <a:ext uri="{FF2B5EF4-FFF2-40B4-BE49-F238E27FC236}">
                  <a16:creationId xmlns:a16="http://schemas.microsoft.com/office/drawing/2014/main" id="{F940E506-B7C5-7D05-3D7E-826C1BA055E8}"/>
                </a:ext>
              </a:extLst>
            </p:cNvPr>
            <p:cNvSpPr txBox="1"/>
            <p:nvPr userDrawn="1"/>
          </p:nvSpPr>
          <p:spPr>
            <a:xfrm>
              <a:off x="1158239" y="4768934"/>
              <a:ext cx="4937761" cy="830997"/>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0"/>
                </a:rPr>
                <a:t>South Carolina Public </a:t>
              </a:r>
              <a:br>
                <a:rPr lang="en-US" sz="2400" u="sng" kern="1200" dirty="0">
                  <a:solidFill>
                    <a:schemeClr val="tx1"/>
                  </a:solidFill>
                  <a:effectLst/>
                  <a:latin typeface="+mn-lt"/>
                  <a:ea typeface="+mn-ea"/>
                  <a:cs typeface="+mn-cs"/>
                  <a:hlinkClick r:id="rId10"/>
                </a:rPr>
              </a:br>
              <a:r>
                <a:rPr lang="en-US" sz="2400" u="sng" kern="1200" dirty="0">
                  <a:solidFill>
                    <a:schemeClr val="tx1"/>
                  </a:solidFill>
                  <a:effectLst/>
                  <a:latin typeface="+mn-lt"/>
                  <a:ea typeface="+mn-ea"/>
                  <a:cs typeface="+mn-cs"/>
                  <a:hlinkClick r:id="rId10"/>
                </a:rPr>
                <a:t>Employee Benefit Authority</a:t>
              </a:r>
              <a:endParaRPr lang="en-US" sz="3600" dirty="0"/>
            </a:p>
          </p:txBody>
        </p:sp>
      </p:grpSp>
      <p:grpSp>
        <p:nvGrpSpPr>
          <p:cNvPr id="20" name="Group 19">
            <a:extLst>
              <a:ext uri="{FF2B5EF4-FFF2-40B4-BE49-F238E27FC236}">
                <a16:creationId xmlns:a16="http://schemas.microsoft.com/office/drawing/2014/main" id="{08B3C213-180E-2382-47A3-3C00933B761F}"/>
              </a:ext>
            </a:extLst>
          </p:cNvPr>
          <p:cNvGrpSpPr/>
          <p:nvPr userDrawn="1"/>
        </p:nvGrpSpPr>
        <p:grpSpPr>
          <a:xfrm>
            <a:off x="609599" y="4751755"/>
            <a:ext cx="2354022" cy="548640"/>
            <a:chOff x="4329563" y="2917779"/>
            <a:chExt cx="2354022" cy="548640"/>
          </a:xfrm>
        </p:grpSpPr>
        <p:pic>
          <p:nvPicPr>
            <p:cNvPr id="5" name="Picture 4">
              <a:extLst>
                <a:ext uri="{FF2B5EF4-FFF2-40B4-BE49-F238E27FC236}">
                  <a16:creationId xmlns:a16="http://schemas.microsoft.com/office/drawing/2014/main" id="{7D03A7D1-CB11-93B8-F179-11F9137165C8}"/>
                </a:ext>
              </a:extLst>
            </p:cNvPr>
            <p:cNvPicPr>
              <a:picLocks/>
            </p:cNvPicPr>
            <p:nvPr userDrawn="1"/>
          </p:nvPicPr>
          <p:blipFill>
            <a:blip r:embed="rId11" cstate="print">
              <a:extLst>
                <a:ext uri="{28A0092B-C50C-407E-A947-70E740481C1C}">
                  <a14:useLocalDpi xmlns:a14="http://schemas.microsoft.com/office/drawing/2010/main" val="0"/>
                </a:ext>
              </a:extLst>
            </a:blip>
            <a:stretch>
              <a:fillRect/>
            </a:stretch>
          </p:blipFill>
          <p:spPr>
            <a:xfrm>
              <a:off x="4329563" y="2917779"/>
              <a:ext cx="548640" cy="548640"/>
            </a:xfrm>
            <a:prstGeom prst="rect">
              <a:avLst/>
            </a:prstGeom>
          </p:spPr>
        </p:pic>
        <p:sp>
          <p:nvSpPr>
            <p:cNvPr id="17" name="TextBox 16">
              <a:extLst>
                <a:ext uri="{FF2B5EF4-FFF2-40B4-BE49-F238E27FC236}">
                  <a16:creationId xmlns:a16="http://schemas.microsoft.com/office/drawing/2014/main" id="{C23DDA84-0906-A535-3352-873978273A84}"/>
                </a:ext>
              </a:extLst>
            </p:cNvPr>
            <p:cNvSpPr txBox="1"/>
            <p:nvPr userDrawn="1"/>
          </p:nvSpPr>
          <p:spPr>
            <a:xfrm>
              <a:off x="4877370" y="2961267"/>
              <a:ext cx="1806215" cy="461665"/>
            </a:xfrm>
            <a:prstGeom prst="rect">
              <a:avLst/>
            </a:prstGeom>
            <a:noFill/>
          </p:spPr>
          <p:txBody>
            <a:bodyPr wrap="square" rtlCol="0">
              <a:spAutoFit/>
            </a:bodyPr>
            <a:lstStyle/>
            <a:p>
              <a:r>
                <a:rPr lang="en-US" sz="2400" dirty="0">
                  <a:hlinkClick r:id="rId12"/>
                </a:rPr>
                <a:t>s.c.peba</a:t>
              </a:r>
              <a:endParaRPr lang="en-US" sz="2400" dirty="0"/>
            </a:p>
          </p:txBody>
        </p:sp>
      </p:grpSp>
    </p:spTree>
    <p:extLst>
      <p:ext uri="{BB962C8B-B14F-4D97-AF65-F5344CB8AC3E}">
        <p14:creationId xmlns:p14="http://schemas.microsoft.com/office/powerpoint/2010/main" val="929183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Rectangle 5">
            <a:extLst>
              <a:ext uri="{FF2B5EF4-FFF2-40B4-BE49-F238E27FC236}">
                <a16:creationId xmlns:a16="http://schemas.microsoft.com/office/drawing/2014/main" id="{27F27499-80F4-9839-56AF-E21DB87CC464}"/>
              </a:ext>
            </a:extLst>
          </p:cNvPr>
          <p:cNvSpPr/>
          <p:nvPr userDrawn="1"/>
        </p:nvSpPr>
        <p:spPr>
          <a:xfrm>
            <a:off x="609599" y="1611018"/>
            <a:ext cx="10972800" cy="4652556"/>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b="1" dirty="0">
                <a:solidFill>
                  <a:schemeClr val="tx2"/>
                </a:solidFill>
              </a:rPr>
              <a:t>Financial disclaimer</a:t>
            </a:r>
            <a:r>
              <a:rPr lang="en-US" sz="2000" dirty="0">
                <a:solidFill>
                  <a:schemeClr val="tx2"/>
                </a:solidFill>
              </a:rPr>
              <a:t> Personal finance, as the name implies, is a highly individualized and personal matter. The information provided in these presentations is general educational information provided to illustrate certain financial ideas and concepts. This information does not take into account your personal situation and should not be considered personal financial or investment advice. In reviewing this video, you should consider whether the information presented is appropriate for your particular needs and, where appropriate, you may wish to seek advice from a financial professional to determine what is best for your individual financial circumstances. PEBA does not make any guarantee or other promise as to any results that may be obtained from using the content of this presentation.</a:t>
            </a:r>
          </a:p>
        </p:txBody>
      </p:sp>
      <p:sp>
        <p:nvSpPr>
          <p:cNvPr id="7" name="TextBox 6">
            <a:extLst>
              <a:ext uri="{FF2B5EF4-FFF2-40B4-BE49-F238E27FC236}">
                <a16:creationId xmlns:a16="http://schemas.microsoft.com/office/drawing/2014/main" id="{84ECC850-B988-E399-A6DC-BFF24914A774}"/>
              </a:ext>
            </a:extLst>
          </p:cNvPr>
          <p:cNvSpPr txBox="1"/>
          <p:nvPr userDrawn="1"/>
        </p:nvSpPr>
        <p:spPr>
          <a:xfrm>
            <a:off x="609599" y="476550"/>
            <a:ext cx="4433455"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Disclaimers</a:t>
            </a:r>
          </a:p>
        </p:txBody>
      </p:sp>
    </p:spTree>
    <p:extLst>
      <p:ext uri="{BB962C8B-B14F-4D97-AF65-F5344CB8AC3E}">
        <p14:creationId xmlns:p14="http://schemas.microsoft.com/office/powerpoint/2010/main" val="81562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Title 1"/>
          <p:cNvSpPr>
            <a:spLocks noGrp="1"/>
          </p:cNvSpPr>
          <p:nvPr>
            <p:ph type="title" hasCustomPrompt="1"/>
          </p:nvPr>
        </p:nvSpPr>
        <p:spPr>
          <a:xfrm>
            <a:off x="336550" y="2626822"/>
            <a:ext cx="6363508" cy="2335876"/>
          </a:xfrm>
        </p:spPr>
        <p:txBody>
          <a:bodyPr anchor="ctr">
            <a:normAutofit/>
          </a:bodyPr>
          <a:lstStyle>
            <a:lvl1pPr>
              <a:defRPr sz="3000" b="1" baseline="0">
                <a:solidFill>
                  <a:schemeClr val="bg1"/>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336550" y="5311838"/>
            <a:ext cx="6105814" cy="689951"/>
          </a:xfrm>
        </p:spPr>
        <p:txBody>
          <a:bodyPr anchor="t" anchorCtr="0">
            <a:normAutofit/>
          </a:bodyPr>
          <a:lstStyle>
            <a:lvl1pPr marL="0" indent="0" algn="l">
              <a:buNone/>
              <a:defRPr sz="20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subtitle</a:t>
            </a:r>
          </a:p>
        </p:txBody>
      </p:sp>
    </p:spTree>
    <p:extLst>
      <p:ext uri="{BB962C8B-B14F-4D97-AF65-F5344CB8AC3E}">
        <p14:creationId xmlns:p14="http://schemas.microsoft.com/office/powerpoint/2010/main" val="690754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lumn_simpl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2" name="Content Placeholder 2">
            <a:extLst>
              <a:ext uri="{FF2B5EF4-FFF2-40B4-BE49-F238E27FC236}">
                <a16:creationId xmlns:a16="http://schemas.microsoft.com/office/drawing/2014/main" id="{4707B9D8-B732-E833-79CA-2CF10BB91622}"/>
              </a:ext>
            </a:extLst>
          </p:cNvPr>
          <p:cNvSpPr>
            <a:spLocks noGrp="1"/>
          </p:cNvSpPr>
          <p:nvPr>
            <p:ph sz="half" idx="1" hasCustomPrompt="1"/>
          </p:nvPr>
        </p:nvSpPr>
        <p:spPr>
          <a:xfrm>
            <a:off x="609600" y="1611018"/>
            <a:ext cx="10972798" cy="4690026"/>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a:extLst>
              <a:ext uri="{FF2B5EF4-FFF2-40B4-BE49-F238E27FC236}">
                <a16:creationId xmlns:a16="http://schemas.microsoft.com/office/drawing/2014/main" id="{4D828966-E531-9197-F0E1-3A79B5C315E2}"/>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429198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_simp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Content Placeholder 2"/>
          <p:cNvSpPr>
            <a:spLocks noGrp="1"/>
          </p:cNvSpPr>
          <p:nvPr>
            <p:ph sz="half" idx="1" hasCustomPrompt="1"/>
          </p:nvPr>
        </p:nvSpPr>
        <p:spPr>
          <a:xfrm>
            <a:off x="609600" y="1601044"/>
            <a:ext cx="5181600" cy="4690027"/>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400800" y="1611018"/>
            <a:ext cx="5181600" cy="4680054"/>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5">
            <a:extLst>
              <a:ext uri="{FF2B5EF4-FFF2-40B4-BE49-F238E27FC236}">
                <a16:creationId xmlns:a16="http://schemas.microsoft.com/office/drawing/2014/main" id="{26571F65-A9A5-4040-F1EB-909282DC42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10" name="Title 1">
            <a:extLst>
              <a:ext uri="{FF2B5EF4-FFF2-40B4-BE49-F238E27FC236}">
                <a16:creationId xmlns:a16="http://schemas.microsoft.com/office/drawing/2014/main" id="{8FB323F1-D632-3DE0-82DF-692C19B63F40}"/>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1409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ne column_block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Title 1"/>
          <p:cNvSpPr>
            <a:spLocks noGrp="1"/>
          </p:cNvSpPr>
          <p:nvPr>
            <p:ph type="title" hasCustomPrompt="1"/>
          </p:nvPr>
        </p:nvSpPr>
        <p:spPr>
          <a:xfrm>
            <a:off x="609600" y="228599"/>
            <a:ext cx="9598430" cy="1724899"/>
          </a:xfrm>
        </p:spPr>
        <p:txBody>
          <a:bodyPr anchor="ctr" anchorCtr="0">
            <a:normAutofit/>
          </a:bodyPr>
          <a:lstStyle>
            <a:lvl1pPr>
              <a:defRPr sz="3000" b="1">
                <a:solidFill>
                  <a:schemeClr val="bg1"/>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609600" y="2510455"/>
            <a:ext cx="10972800" cy="379059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183230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_block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Title 1"/>
          <p:cNvSpPr>
            <a:spLocks noGrp="1"/>
          </p:cNvSpPr>
          <p:nvPr>
            <p:ph type="title" hasCustomPrompt="1"/>
          </p:nvPr>
        </p:nvSpPr>
        <p:spPr>
          <a:xfrm>
            <a:off x="609600" y="228599"/>
            <a:ext cx="9598430" cy="1724899"/>
          </a:xfrm>
        </p:spPr>
        <p:txBody>
          <a:bodyPr anchor="ctr" anchorCtr="0">
            <a:normAutofit/>
          </a:bodyPr>
          <a:lstStyle>
            <a:lvl1pPr>
              <a:defRPr sz="3000" b="1">
                <a:solidFill>
                  <a:schemeClr val="bg1"/>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4" name="Content Placeholder 2">
            <a:extLst>
              <a:ext uri="{FF2B5EF4-FFF2-40B4-BE49-F238E27FC236}">
                <a16:creationId xmlns:a16="http://schemas.microsoft.com/office/drawing/2014/main" id="{E0F5FC08-2CC4-B3F1-36DF-75318075EDE8}"/>
              </a:ext>
            </a:extLst>
          </p:cNvPr>
          <p:cNvSpPr>
            <a:spLocks noGrp="1"/>
          </p:cNvSpPr>
          <p:nvPr>
            <p:ph sz="half" idx="13" hasCustomPrompt="1"/>
          </p:nvPr>
        </p:nvSpPr>
        <p:spPr>
          <a:xfrm>
            <a:off x="609600" y="2500481"/>
            <a:ext cx="5181600" cy="379059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3">
            <a:extLst>
              <a:ext uri="{FF2B5EF4-FFF2-40B4-BE49-F238E27FC236}">
                <a16:creationId xmlns:a16="http://schemas.microsoft.com/office/drawing/2014/main" id="{8762C4BE-86E3-D6D0-9618-3212B82DB396}"/>
              </a:ext>
            </a:extLst>
          </p:cNvPr>
          <p:cNvSpPr>
            <a:spLocks noGrp="1"/>
          </p:cNvSpPr>
          <p:nvPr>
            <p:ph sz="half" idx="2" hasCustomPrompt="1"/>
          </p:nvPr>
        </p:nvSpPr>
        <p:spPr>
          <a:xfrm>
            <a:off x="6400800" y="2508542"/>
            <a:ext cx="5181600" cy="378253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0144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_blue and gra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Content Placeholder 2">
            <a:extLst>
              <a:ext uri="{FF2B5EF4-FFF2-40B4-BE49-F238E27FC236}">
                <a16:creationId xmlns:a16="http://schemas.microsoft.com/office/drawing/2014/main" id="{C105F7CB-9D49-5498-E69E-2AA19D8C387B}"/>
              </a:ext>
            </a:extLst>
          </p:cNvPr>
          <p:cNvSpPr>
            <a:spLocks noGrp="1"/>
          </p:cNvSpPr>
          <p:nvPr>
            <p:ph sz="half" idx="1" hasCustomPrompt="1"/>
          </p:nvPr>
        </p:nvSpPr>
        <p:spPr>
          <a:xfrm>
            <a:off x="609600" y="2917779"/>
            <a:ext cx="3912524" cy="3373294"/>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3">
            <a:extLst>
              <a:ext uri="{FF2B5EF4-FFF2-40B4-BE49-F238E27FC236}">
                <a16:creationId xmlns:a16="http://schemas.microsoft.com/office/drawing/2014/main" id="{14645053-EEB2-1C18-C990-1381BD23596C}"/>
              </a:ext>
            </a:extLst>
          </p:cNvPr>
          <p:cNvSpPr>
            <a:spLocks noGrp="1"/>
          </p:cNvSpPr>
          <p:nvPr>
            <p:ph sz="half" idx="2" hasCustomPrompt="1"/>
          </p:nvPr>
        </p:nvSpPr>
        <p:spPr>
          <a:xfrm>
            <a:off x="6096000" y="2917776"/>
            <a:ext cx="5486400" cy="3373295"/>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F09D25B9-7A5D-1DC6-CAB7-1D483B095A39}"/>
              </a:ext>
            </a:extLst>
          </p:cNvPr>
          <p:cNvSpPr>
            <a:spLocks noGrp="1"/>
          </p:cNvSpPr>
          <p:nvPr>
            <p:ph type="title" hasCustomPrompt="1"/>
          </p:nvPr>
        </p:nvSpPr>
        <p:spPr>
          <a:xfrm>
            <a:off x="609599" y="228600"/>
            <a:ext cx="10972799" cy="2122246"/>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761738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column_blue and gra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2" name="Content Placeholder 2">
            <a:extLst>
              <a:ext uri="{FF2B5EF4-FFF2-40B4-BE49-F238E27FC236}">
                <a16:creationId xmlns:a16="http://schemas.microsoft.com/office/drawing/2014/main" id="{C105F7CB-9D49-5498-E69E-2AA19D8C387B}"/>
              </a:ext>
            </a:extLst>
          </p:cNvPr>
          <p:cNvSpPr>
            <a:spLocks noGrp="1"/>
          </p:cNvSpPr>
          <p:nvPr>
            <p:ph sz="half" idx="1" hasCustomPrompt="1"/>
          </p:nvPr>
        </p:nvSpPr>
        <p:spPr>
          <a:xfrm>
            <a:off x="609599" y="2917779"/>
            <a:ext cx="5866015" cy="3373294"/>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F09D25B9-7A5D-1DC6-CAB7-1D483B095A39}"/>
              </a:ext>
            </a:extLst>
          </p:cNvPr>
          <p:cNvSpPr>
            <a:spLocks noGrp="1"/>
          </p:cNvSpPr>
          <p:nvPr>
            <p:ph type="title" hasCustomPrompt="1"/>
          </p:nvPr>
        </p:nvSpPr>
        <p:spPr>
          <a:xfrm>
            <a:off x="609600" y="228599"/>
            <a:ext cx="4702234" cy="2223655"/>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410775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_block on righ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Content Placeholder 2">
            <a:extLst>
              <a:ext uri="{FF2B5EF4-FFF2-40B4-BE49-F238E27FC236}">
                <a16:creationId xmlns:a16="http://schemas.microsoft.com/office/drawing/2014/main" id="{F14DD24C-DE62-2304-D00B-211117A25BAA}"/>
              </a:ext>
            </a:extLst>
          </p:cNvPr>
          <p:cNvSpPr>
            <a:spLocks noGrp="1"/>
          </p:cNvSpPr>
          <p:nvPr>
            <p:ph sz="half" idx="1" hasCustomPrompt="1"/>
          </p:nvPr>
        </p:nvSpPr>
        <p:spPr>
          <a:xfrm>
            <a:off x="609600" y="1601044"/>
            <a:ext cx="3338945" cy="4690027"/>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81CEE227-37E8-DD22-6A0F-391DF07240AA}"/>
              </a:ext>
            </a:extLst>
          </p:cNvPr>
          <p:cNvSpPr>
            <a:spLocks noGrp="1"/>
          </p:cNvSpPr>
          <p:nvPr>
            <p:ph sz="half" idx="2" hasCustomPrompt="1"/>
          </p:nvPr>
        </p:nvSpPr>
        <p:spPr>
          <a:xfrm>
            <a:off x="9277004" y="228600"/>
            <a:ext cx="2305396" cy="6062472"/>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edit body text</a:t>
            </a:r>
          </a:p>
          <a:p>
            <a:pPr lvl="1"/>
            <a:r>
              <a:rPr lang="en-US" dirty="0"/>
              <a:t>Second level</a:t>
            </a:r>
          </a:p>
        </p:txBody>
      </p:sp>
      <p:sp>
        <p:nvSpPr>
          <p:cNvPr id="9" name="Title 1">
            <a:extLst>
              <a:ext uri="{FF2B5EF4-FFF2-40B4-BE49-F238E27FC236}">
                <a16:creationId xmlns:a16="http://schemas.microsoft.com/office/drawing/2014/main" id="{E64B4BAA-0DDE-4E86-7FB5-9C1C55E20744}"/>
              </a:ext>
            </a:extLst>
          </p:cNvPr>
          <p:cNvSpPr>
            <a:spLocks noGrp="1"/>
          </p:cNvSpPr>
          <p:nvPr>
            <p:ph type="title" hasCustomPrompt="1"/>
          </p:nvPr>
        </p:nvSpPr>
        <p:spPr>
          <a:xfrm>
            <a:off x="609599" y="228600"/>
            <a:ext cx="5181601"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4057943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68171176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92" r:id="rId3"/>
    <p:sldLayoutId id="2147483686" r:id="rId4"/>
    <p:sldLayoutId id="2147483685" r:id="rId5"/>
    <p:sldLayoutId id="2147483693" r:id="rId6"/>
    <p:sldLayoutId id="2147483687" r:id="rId7"/>
    <p:sldLayoutId id="2147483696" r:id="rId8"/>
    <p:sldLayoutId id="2147483694" r:id="rId9"/>
    <p:sldLayoutId id="2147483695" r:id="rId10"/>
    <p:sldLayoutId id="2147483688" r:id="rId11"/>
    <p:sldLayoutId id="2147483699" r:id="rId12"/>
    <p:sldLayoutId id="2147483698" r:id="rId13"/>
    <p:sldLayoutId id="2147483697" r:id="rId14"/>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4.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Understanding your retirement plan</a:t>
            </a:r>
          </a:p>
        </p:txBody>
      </p:sp>
      <p:sp>
        <p:nvSpPr>
          <p:cNvPr id="3" name="Subtitle 2"/>
          <p:cNvSpPr>
            <a:spLocks noGrp="1"/>
          </p:cNvSpPr>
          <p:nvPr>
            <p:ph type="subTitle" idx="1"/>
          </p:nvPr>
        </p:nvSpPr>
        <p:spPr/>
        <p:txBody>
          <a:bodyPr/>
          <a:lstStyle/>
          <a:p>
            <a:r>
              <a:rPr lang="en-US" dirty="0"/>
              <a:t>Retirement Starts Now</a:t>
            </a:r>
          </a:p>
          <a:p>
            <a:r>
              <a:rPr lang="en-US" dirty="0"/>
              <a:t>Mid-career</a:t>
            </a:r>
          </a:p>
          <a:p>
            <a:r>
              <a:rPr lang="en-US" dirty="0"/>
              <a:t>Fiscal year 2025</a:t>
            </a:r>
          </a:p>
        </p:txBody>
      </p:sp>
    </p:spTree>
    <p:custDataLst>
      <p:tags r:id="rId1"/>
    </p:custDataLst>
    <p:extLst>
      <p:ext uri="{BB962C8B-B14F-4D97-AF65-F5344CB8AC3E}">
        <p14:creationId xmlns:p14="http://schemas.microsoft.com/office/powerpoint/2010/main" val="3567362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C833C-86F8-58E4-513D-83650FE668A4}"/>
              </a:ext>
            </a:extLst>
          </p:cNvPr>
          <p:cNvSpPr>
            <a:spLocks noGrp="1"/>
          </p:cNvSpPr>
          <p:nvPr>
            <p:ph type="title"/>
          </p:nvPr>
        </p:nvSpPr>
        <p:spPr/>
        <p:txBody>
          <a:bodyPr/>
          <a:lstStyle/>
          <a:p>
            <a:r>
              <a:rPr lang="en-US" dirty="0"/>
              <a:t>Retirement plans</a:t>
            </a:r>
          </a:p>
        </p:txBody>
      </p:sp>
      <p:sp>
        <p:nvSpPr>
          <p:cNvPr id="4" name="Slide Number Placeholder 3">
            <a:extLst>
              <a:ext uri="{FF2B5EF4-FFF2-40B4-BE49-F238E27FC236}">
                <a16:creationId xmlns:a16="http://schemas.microsoft.com/office/drawing/2014/main" id="{2FD0D2F6-7397-B405-04AD-73C40782BEEB}"/>
              </a:ext>
            </a:extLst>
          </p:cNvPr>
          <p:cNvSpPr>
            <a:spLocks noGrp="1"/>
          </p:cNvSpPr>
          <p:nvPr>
            <p:ph type="sldNum" sz="quarter" idx="12"/>
          </p:nvPr>
        </p:nvSpPr>
        <p:spPr/>
        <p:txBody>
          <a:bodyPr/>
          <a:lstStyle/>
          <a:p>
            <a:fld id="{28024367-D536-4F59-B2ED-0E7825EDA9AF}" type="slidenum">
              <a:rPr lang="en-US" smtClean="0"/>
              <a:pPr/>
              <a:t>2</a:t>
            </a:fld>
            <a:endParaRPr lang="en-US" dirty="0"/>
          </a:p>
        </p:txBody>
      </p:sp>
      <p:sp>
        <p:nvSpPr>
          <p:cNvPr id="6" name="Content Placeholder 5">
            <a:extLst>
              <a:ext uri="{FF2B5EF4-FFF2-40B4-BE49-F238E27FC236}">
                <a16:creationId xmlns:a16="http://schemas.microsoft.com/office/drawing/2014/main" id="{B2D360D4-E656-67C5-A88E-0615EC07C07B}"/>
              </a:ext>
            </a:extLst>
          </p:cNvPr>
          <p:cNvSpPr>
            <a:spLocks noGrp="1"/>
          </p:cNvSpPr>
          <p:nvPr>
            <p:ph sz="half" idx="13"/>
          </p:nvPr>
        </p:nvSpPr>
        <p:spPr/>
        <p:txBody>
          <a:bodyPr/>
          <a:lstStyle/>
          <a:p>
            <a:pPr marL="0" indent="0">
              <a:buNone/>
            </a:pPr>
            <a:r>
              <a:rPr lang="en-US" sz="2400" b="1" dirty="0">
                <a:latin typeface="Times New Roman" panose="02020603050405020304" pitchFamily="18" charset="0"/>
                <a:cs typeface="Times New Roman" panose="02020603050405020304" pitchFamily="18" charset="0"/>
              </a:rPr>
              <a:t>Defined benefit plans</a:t>
            </a:r>
          </a:p>
          <a:p>
            <a:r>
              <a:rPr lang="en-US" dirty="0"/>
              <a:t>South Carolina Retirement System (SCRS).</a:t>
            </a:r>
          </a:p>
          <a:p>
            <a:r>
              <a:rPr lang="en-US" dirty="0"/>
              <a:t>Police Officers Retirement System (PORS).</a:t>
            </a:r>
          </a:p>
          <a:p>
            <a:r>
              <a:rPr lang="en-US" dirty="0"/>
              <a:t>Offer lifetime retirement benefit, disability and death benefits.</a:t>
            </a:r>
          </a:p>
        </p:txBody>
      </p:sp>
      <p:sp>
        <p:nvSpPr>
          <p:cNvPr id="5" name="Content Placeholder 4">
            <a:extLst>
              <a:ext uri="{FF2B5EF4-FFF2-40B4-BE49-F238E27FC236}">
                <a16:creationId xmlns:a16="http://schemas.microsoft.com/office/drawing/2014/main" id="{9CA91167-89CC-EFE1-9667-31DD1C99C9FE}"/>
              </a:ext>
            </a:extLst>
          </p:cNvPr>
          <p:cNvSpPr>
            <a:spLocks noGrp="1"/>
          </p:cNvSpPr>
          <p:nvPr>
            <p:ph sz="half" idx="2"/>
          </p:nvPr>
        </p:nvSpPr>
        <p:spPr/>
        <p:txBody>
          <a:bodyPr>
            <a:normAutofit/>
          </a:bodyPr>
          <a:lstStyle/>
          <a:p>
            <a:pPr marL="0" lvl="0" indent="0">
              <a:buNone/>
            </a:pPr>
            <a:r>
              <a:rPr lang="en-US" sz="2400" b="1" dirty="0">
                <a:latin typeface="Times New Roman" panose="02020603050405020304" pitchFamily="18" charset="0"/>
                <a:cs typeface="Times New Roman" panose="02020603050405020304" pitchFamily="18" charset="0"/>
              </a:rPr>
              <a:t>Defined contribution plan</a:t>
            </a:r>
          </a:p>
          <a:p>
            <a:r>
              <a:rPr lang="en-US" dirty="0"/>
              <a:t>State Optional Retirement Program (State ORP).</a:t>
            </a:r>
          </a:p>
          <a:p>
            <a:r>
              <a:rPr lang="en-US" dirty="0"/>
              <a:t>Benefit is balance in participant’s account.</a:t>
            </a:r>
          </a:p>
          <a:p>
            <a:r>
              <a:rPr lang="en-US" dirty="0"/>
              <a:t>Offers some death benefits.</a:t>
            </a:r>
          </a:p>
          <a:p>
            <a:pPr marL="0" indent="0">
              <a:buNone/>
            </a:pPr>
            <a:r>
              <a:rPr lang="en-US" sz="2400" b="1" dirty="0">
                <a:latin typeface="Times New Roman" panose="02020603050405020304" pitchFamily="18" charset="0"/>
                <a:cs typeface="Times New Roman" panose="02020603050405020304" pitchFamily="18" charset="0"/>
              </a:rPr>
              <a:t>Deferred Compensation Program</a:t>
            </a:r>
          </a:p>
          <a:p>
            <a:pPr lvl="0"/>
            <a:r>
              <a:rPr lang="en-US" dirty="0"/>
              <a:t>Voluntary, supplemental retirement savings plans. </a:t>
            </a:r>
          </a:p>
        </p:txBody>
      </p:sp>
    </p:spTree>
    <p:extLst>
      <p:ext uri="{BB962C8B-B14F-4D97-AF65-F5344CB8AC3E}">
        <p14:creationId xmlns:p14="http://schemas.microsoft.com/office/powerpoint/2010/main" val="2934130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DA0C133-4754-2193-7517-6DC737EC2ACD}"/>
              </a:ext>
            </a:extLst>
          </p:cNvPr>
          <p:cNvSpPr>
            <a:spLocks noGrp="1"/>
          </p:cNvSpPr>
          <p:nvPr>
            <p:ph sz="half" idx="1"/>
          </p:nvPr>
        </p:nvSpPr>
        <p:spPr>
          <a:xfrm>
            <a:off x="609600" y="4604997"/>
            <a:ext cx="5865813" cy="1686265"/>
          </a:xfrm>
        </p:spPr>
        <p:txBody>
          <a:bodyPr/>
          <a:lstStyle/>
          <a:p>
            <a:pPr marL="0" indent="0">
              <a:buNone/>
            </a:pPr>
            <a:r>
              <a:rPr lang="en-US" altLang="en-US" dirty="0"/>
              <a:t>Membership class affects:</a:t>
            </a:r>
          </a:p>
          <a:p>
            <a:pPr lvl="1"/>
            <a:r>
              <a:rPr lang="en-US" altLang="en-US" dirty="0"/>
              <a:t>Service retirement eligibility; </a:t>
            </a:r>
          </a:p>
          <a:p>
            <a:pPr lvl="1"/>
            <a:r>
              <a:rPr lang="en-US" altLang="en-US" dirty="0"/>
              <a:t>Average final compensation calculation; and</a:t>
            </a:r>
          </a:p>
          <a:p>
            <a:pPr lvl="1"/>
            <a:r>
              <a:rPr lang="en-US" altLang="en-US" dirty="0"/>
              <a:t>Credit for unused leave at retirement.</a:t>
            </a:r>
          </a:p>
        </p:txBody>
      </p:sp>
      <p:sp>
        <p:nvSpPr>
          <p:cNvPr id="2" name="Title 1">
            <a:extLst>
              <a:ext uri="{FF2B5EF4-FFF2-40B4-BE49-F238E27FC236}">
                <a16:creationId xmlns:a16="http://schemas.microsoft.com/office/drawing/2014/main" id="{209C5370-E527-7F0B-BB60-81CE37960892}"/>
              </a:ext>
            </a:extLst>
          </p:cNvPr>
          <p:cNvSpPr>
            <a:spLocks noGrp="1"/>
          </p:cNvSpPr>
          <p:nvPr>
            <p:ph type="title"/>
          </p:nvPr>
        </p:nvSpPr>
        <p:spPr>
          <a:xfrm>
            <a:off x="609600" y="228599"/>
            <a:ext cx="4702234" cy="2223655"/>
          </a:xfrm>
        </p:spPr>
        <p:txBody>
          <a:bodyPr/>
          <a:lstStyle/>
          <a:p>
            <a:r>
              <a:rPr lang="en-US" dirty="0"/>
              <a:t>SCRS, PORS membership classes</a:t>
            </a:r>
          </a:p>
        </p:txBody>
      </p:sp>
      <p:sp>
        <p:nvSpPr>
          <p:cNvPr id="4" name="Slide Number Placeholder 3"/>
          <p:cNvSpPr>
            <a:spLocks noGrp="1"/>
          </p:cNvSpPr>
          <p:nvPr>
            <p:ph type="sldNum" sz="quarter" idx="12"/>
          </p:nvPr>
        </p:nvSpPr>
        <p:spPr>
          <a:xfrm>
            <a:off x="11019348" y="6301044"/>
            <a:ext cx="1072896" cy="457200"/>
          </a:xfrm>
        </p:spPr>
        <p:txBody>
          <a:bodyPr/>
          <a:lstStyle/>
          <a:p>
            <a:fld id="{28024367-D536-4F59-B2ED-0E7825EDA9AF}" type="slidenum">
              <a:rPr lang="en-US" smtClean="0"/>
              <a:pPr/>
              <a:t>3</a:t>
            </a:fld>
            <a:endParaRPr lang="en-US" dirty="0"/>
          </a:p>
        </p:txBody>
      </p:sp>
      <p:grpSp>
        <p:nvGrpSpPr>
          <p:cNvPr id="28" name="Group 27">
            <a:extLst>
              <a:ext uri="{FF2B5EF4-FFF2-40B4-BE49-F238E27FC236}">
                <a16:creationId xmlns:a16="http://schemas.microsoft.com/office/drawing/2014/main" id="{9235C1DE-4A5B-A920-AF1A-72F28669C0A0}"/>
              </a:ext>
            </a:extLst>
          </p:cNvPr>
          <p:cNvGrpSpPr/>
          <p:nvPr/>
        </p:nvGrpSpPr>
        <p:grpSpPr>
          <a:xfrm>
            <a:off x="762000" y="3070225"/>
            <a:ext cx="2377440" cy="1120008"/>
            <a:chOff x="762000" y="3181323"/>
            <a:chExt cx="2377440" cy="1120008"/>
          </a:xfrm>
        </p:grpSpPr>
        <p:sp>
          <p:nvSpPr>
            <p:cNvPr id="25" name="TextBox 24">
              <a:extLst>
                <a:ext uri="{FF2B5EF4-FFF2-40B4-BE49-F238E27FC236}">
                  <a16:creationId xmlns:a16="http://schemas.microsoft.com/office/drawing/2014/main" id="{F32133A0-B023-3555-A3C1-85DB3713FEA9}"/>
                </a:ext>
              </a:extLst>
            </p:cNvPr>
            <p:cNvSpPr txBox="1"/>
            <p:nvPr/>
          </p:nvSpPr>
          <p:spPr>
            <a:xfrm>
              <a:off x="762000" y="3655000"/>
              <a:ext cx="2377440" cy="646331"/>
            </a:xfrm>
            <a:prstGeom prst="rect">
              <a:avLst/>
            </a:prstGeom>
            <a:noFill/>
          </p:spPr>
          <p:txBody>
            <a:bodyPr wrap="square">
              <a:spAutoFit/>
            </a:bodyPr>
            <a:lstStyle/>
            <a:p>
              <a:r>
                <a:rPr lang="en-US" dirty="0">
                  <a:solidFill>
                    <a:schemeClr val="tx2"/>
                  </a:solidFill>
                </a:rPr>
                <a:t>Earned service began prior to July 1, 2012</a:t>
              </a:r>
            </a:p>
          </p:txBody>
        </p:sp>
        <p:cxnSp>
          <p:nvCxnSpPr>
            <p:cNvPr id="26" name="Straight Connector 25">
              <a:extLst>
                <a:ext uri="{FF2B5EF4-FFF2-40B4-BE49-F238E27FC236}">
                  <a16:creationId xmlns:a16="http://schemas.microsoft.com/office/drawing/2014/main" id="{DD3B1985-8284-0755-EF0B-07DCD0C806A3}"/>
                </a:ext>
              </a:extLst>
            </p:cNvPr>
            <p:cNvCxnSpPr>
              <a:cxnSpLocks/>
            </p:cNvCxnSpPr>
            <p:nvPr/>
          </p:nvCxnSpPr>
          <p:spPr>
            <a:xfrm>
              <a:off x="762000" y="3628331"/>
              <a:ext cx="2377440" cy="0"/>
            </a:xfrm>
            <a:prstGeom prst="line">
              <a:avLst/>
            </a:prstGeom>
            <a:ln w="38100">
              <a:solidFill>
                <a:srgbClr val="A0B810"/>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8046FAFC-EF96-74B9-C2EE-D4683EB4C78C}"/>
                </a:ext>
              </a:extLst>
            </p:cNvPr>
            <p:cNvSpPr txBox="1"/>
            <p:nvPr/>
          </p:nvSpPr>
          <p:spPr>
            <a:xfrm>
              <a:off x="762000" y="3181323"/>
              <a:ext cx="2377440" cy="461665"/>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Class Two</a:t>
              </a:r>
            </a:p>
          </p:txBody>
        </p:sp>
      </p:grpSp>
      <p:grpSp>
        <p:nvGrpSpPr>
          <p:cNvPr id="31" name="Group 30">
            <a:extLst>
              <a:ext uri="{FF2B5EF4-FFF2-40B4-BE49-F238E27FC236}">
                <a16:creationId xmlns:a16="http://schemas.microsoft.com/office/drawing/2014/main" id="{EC2AE22A-F8FE-A565-D22D-CB6D6932406B}"/>
              </a:ext>
            </a:extLst>
          </p:cNvPr>
          <p:cNvGrpSpPr/>
          <p:nvPr/>
        </p:nvGrpSpPr>
        <p:grpSpPr>
          <a:xfrm>
            <a:off x="3718560" y="3070225"/>
            <a:ext cx="2377440" cy="1120008"/>
            <a:chOff x="762000" y="3181323"/>
            <a:chExt cx="2377440" cy="1120008"/>
          </a:xfrm>
        </p:grpSpPr>
        <p:sp>
          <p:nvSpPr>
            <p:cNvPr id="32" name="TextBox 31">
              <a:extLst>
                <a:ext uri="{FF2B5EF4-FFF2-40B4-BE49-F238E27FC236}">
                  <a16:creationId xmlns:a16="http://schemas.microsoft.com/office/drawing/2014/main" id="{5E863820-430C-113C-7A38-F98587FE48FC}"/>
                </a:ext>
              </a:extLst>
            </p:cNvPr>
            <p:cNvSpPr txBox="1"/>
            <p:nvPr/>
          </p:nvSpPr>
          <p:spPr>
            <a:xfrm>
              <a:off x="762000" y="3655000"/>
              <a:ext cx="2377440" cy="646331"/>
            </a:xfrm>
            <a:prstGeom prst="rect">
              <a:avLst/>
            </a:prstGeom>
            <a:noFill/>
          </p:spPr>
          <p:txBody>
            <a:bodyPr wrap="square">
              <a:spAutoFit/>
            </a:bodyPr>
            <a:lstStyle/>
            <a:p>
              <a:r>
                <a:rPr lang="en-US" dirty="0">
                  <a:solidFill>
                    <a:schemeClr val="tx2"/>
                  </a:solidFill>
                </a:rPr>
                <a:t>Earned service began on or after July 1, 2012</a:t>
              </a:r>
            </a:p>
          </p:txBody>
        </p:sp>
        <p:cxnSp>
          <p:nvCxnSpPr>
            <p:cNvPr id="33" name="Straight Connector 32">
              <a:extLst>
                <a:ext uri="{FF2B5EF4-FFF2-40B4-BE49-F238E27FC236}">
                  <a16:creationId xmlns:a16="http://schemas.microsoft.com/office/drawing/2014/main" id="{042668AE-8FA5-747D-E8A5-3B5B261A1C71}"/>
                </a:ext>
              </a:extLst>
            </p:cNvPr>
            <p:cNvCxnSpPr>
              <a:cxnSpLocks/>
            </p:cNvCxnSpPr>
            <p:nvPr/>
          </p:nvCxnSpPr>
          <p:spPr>
            <a:xfrm>
              <a:off x="762000" y="3628331"/>
              <a:ext cx="2377440" cy="0"/>
            </a:xfrm>
            <a:prstGeom prst="line">
              <a:avLst/>
            </a:prstGeom>
            <a:ln w="38100">
              <a:solidFill>
                <a:srgbClr val="A0B810"/>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8B18A5EB-C285-4550-11BA-7ACCABD98B9F}"/>
                </a:ext>
              </a:extLst>
            </p:cNvPr>
            <p:cNvSpPr txBox="1"/>
            <p:nvPr/>
          </p:nvSpPr>
          <p:spPr>
            <a:xfrm>
              <a:off x="762000" y="3181323"/>
              <a:ext cx="2377440" cy="461665"/>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Class Three</a:t>
              </a:r>
            </a:p>
          </p:txBody>
        </p:sp>
      </p:grpSp>
    </p:spTree>
    <p:custDataLst>
      <p:tags r:id="rId1"/>
    </p:custDataLst>
    <p:extLst>
      <p:ext uri="{BB962C8B-B14F-4D97-AF65-F5344CB8AC3E}">
        <p14:creationId xmlns:p14="http://schemas.microsoft.com/office/powerpoint/2010/main" val="1114921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28D603E-0FFE-5982-4B68-942BBFA5AA1E}"/>
              </a:ext>
            </a:extLst>
          </p:cNvPr>
          <p:cNvSpPr>
            <a:spLocks noGrp="1"/>
          </p:cNvSpPr>
          <p:nvPr>
            <p:ph type="title"/>
          </p:nvPr>
        </p:nvSpPr>
        <p:spPr>
          <a:xfrm>
            <a:off x="609600" y="228599"/>
            <a:ext cx="9598430" cy="1724899"/>
          </a:xfrm>
        </p:spPr>
        <p:txBody>
          <a:bodyPr/>
          <a:lstStyle/>
          <a:p>
            <a:r>
              <a:rPr lang="en-US" dirty="0"/>
              <a:t>State ORP</a:t>
            </a:r>
          </a:p>
        </p:txBody>
      </p:sp>
      <p:sp>
        <p:nvSpPr>
          <p:cNvPr id="7" name="Content Placeholder 6">
            <a:extLst>
              <a:ext uri="{FF2B5EF4-FFF2-40B4-BE49-F238E27FC236}">
                <a16:creationId xmlns:a16="http://schemas.microsoft.com/office/drawing/2014/main" id="{DDCA3EB2-4D75-52EF-E16C-33E70A8C840A}"/>
              </a:ext>
            </a:extLst>
          </p:cNvPr>
          <p:cNvSpPr>
            <a:spLocks noGrp="1"/>
          </p:cNvSpPr>
          <p:nvPr>
            <p:ph idx="1"/>
          </p:nvPr>
        </p:nvSpPr>
        <p:spPr>
          <a:xfrm>
            <a:off x="609600" y="2510455"/>
            <a:ext cx="10972800" cy="3790590"/>
          </a:xfrm>
        </p:spPr>
        <p:txBody>
          <a:bodyPr/>
          <a:lstStyle/>
          <a:p>
            <a:r>
              <a:rPr lang="en-US" dirty="0"/>
              <a:t>A 401(a) defined contribution plan.</a:t>
            </a:r>
          </a:p>
          <a:p>
            <a:r>
              <a:rPr lang="en-US" dirty="0"/>
              <a:t>Alternative to SCRS for some employees.</a:t>
            </a:r>
          </a:p>
          <a:p>
            <a:r>
              <a:rPr lang="en-US" dirty="0"/>
              <a:t>Employer contributes 5% to your account with your selected service provider.</a:t>
            </a:r>
          </a:p>
          <a:p>
            <a:r>
              <a:rPr lang="en-US" dirty="0"/>
              <a:t>Benefit is based on accumulated account balance.</a:t>
            </a:r>
          </a:p>
          <a:p>
            <a:pPr lvl="1"/>
            <a:r>
              <a:rPr lang="en-US" dirty="0"/>
              <a:t>Any fees, distributions, and investment gains or losses will affect this balance.</a:t>
            </a:r>
          </a:p>
          <a:p>
            <a:r>
              <a:rPr lang="en-US" dirty="0"/>
              <a:t>Eligible for distribution at termination from all covered employment or after age 59½.</a:t>
            </a:r>
          </a:p>
          <a:p>
            <a:r>
              <a:rPr lang="en-US" dirty="0"/>
              <a:t>Employee assumes investment and longevity risk.</a:t>
            </a:r>
            <a:endParaRPr lang="en-US" altLang="en-US" dirty="0"/>
          </a:p>
        </p:txBody>
      </p:sp>
      <p:sp>
        <p:nvSpPr>
          <p:cNvPr id="4" name="Slide Number Placeholder 3"/>
          <p:cNvSpPr>
            <a:spLocks noGrp="1"/>
          </p:cNvSpPr>
          <p:nvPr>
            <p:ph type="sldNum" sz="quarter" idx="12"/>
          </p:nvPr>
        </p:nvSpPr>
        <p:spPr>
          <a:xfrm>
            <a:off x="11019348" y="6301044"/>
            <a:ext cx="1072896" cy="457200"/>
          </a:xfrm>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3968392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1BE8B7D-FBB6-70DA-8627-392856A8F483}"/>
              </a:ext>
            </a:extLst>
          </p:cNvPr>
          <p:cNvSpPr>
            <a:spLocks noGrp="1"/>
          </p:cNvSpPr>
          <p:nvPr>
            <p:ph type="sldNum" sz="quarter" idx="12"/>
          </p:nvPr>
        </p:nvSpPr>
        <p:spPr/>
        <p:txBody>
          <a:bodyPr/>
          <a:lstStyle/>
          <a:p>
            <a:fld id="{28024367-D536-4F59-B2ED-0E7825EDA9AF}" type="slidenum">
              <a:rPr lang="en-US" smtClean="0"/>
              <a:pPr/>
              <a:t>5</a:t>
            </a:fld>
            <a:endParaRPr lang="en-US" dirty="0"/>
          </a:p>
        </p:txBody>
      </p:sp>
      <p:sp>
        <p:nvSpPr>
          <p:cNvPr id="5" name="Title 4">
            <a:extLst>
              <a:ext uri="{FF2B5EF4-FFF2-40B4-BE49-F238E27FC236}">
                <a16:creationId xmlns:a16="http://schemas.microsoft.com/office/drawing/2014/main" id="{0E672549-78AC-BB49-4EA7-5EB3C050D6D2}"/>
              </a:ext>
            </a:extLst>
          </p:cNvPr>
          <p:cNvSpPr>
            <a:spLocks noGrp="1"/>
          </p:cNvSpPr>
          <p:nvPr>
            <p:ph type="title"/>
          </p:nvPr>
        </p:nvSpPr>
        <p:spPr/>
        <p:txBody>
          <a:bodyPr/>
          <a:lstStyle/>
          <a:p>
            <a:r>
              <a:rPr lang="en-US"/>
              <a:t>Employee contributions effective July 1, 2024</a:t>
            </a:r>
            <a:endParaRPr lang="en-US" dirty="0"/>
          </a:p>
        </p:txBody>
      </p:sp>
      <p:sp>
        <p:nvSpPr>
          <p:cNvPr id="8" name="Oval 7">
            <a:extLst>
              <a:ext uri="{FF2B5EF4-FFF2-40B4-BE49-F238E27FC236}">
                <a16:creationId xmlns:a16="http://schemas.microsoft.com/office/drawing/2014/main" id="{BD9216C3-D78C-35F1-38FE-E697B35CDBB2}"/>
              </a:ext>
            </a:extLst>
          </p:cNvPr>
          <p:cNvSpPr/>
          <p:nvPr/>
        </p:nvSpPr>
        <p:spPr>
          <a:xfrm>
            <a:off x="1600200" y="2669629"/>
            <a:ext cx="3200400" cy="3200400"/>
          </a:xfrm>
          <a:prstGeom prst="ellipse">
            <a:avLst/>
          </a:prstGeom>
          <a:noFill/>
          <a:ln w="190500">
            <a:solidFill>
              <a:schemeClr val="bg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ontent Placeholder 43">
            <a:extLst>
              <a:ext uri="{FF2B5EF4-FFF2-40B4-BE49-F238E27FC236}">
                <a16:creationId xmlns:a16="http://schemas.microsoft.com/office/drawing/2014/main" id="{20BBE472-5003-5583-3D63-629BFE99C776}"/>
              </a:ext>
            </a:extLst>
          </p:cNvPr>
          <p:cNvGraphicFramePr>
            <a:graphicFrameLocks noGrp="1"/>
          </p:cNvGraphicFramePr>
          <p:nvPr>
            <p:ph sz="half" idx="1"/>
            <p:extLst>
              <p:ext uri="{D42A27DB-BD31-4B8C-83A1-F6EECF244321}">
                <p14:modId xmlns:p14="http://schemas.microsoft.com/office/powerpoint/2010/main" val="2608802971"/>
              </p:ext>
            </p:extLst>
          </p:nvPr>
        </p:nvGraphicFramePr>
        <p:xfrm>
          <a:off x="609600" y="1601788"/>
          <a:ext cx="5181600" cy="4689475"/>
        </p:xfrm>
        <a:graphic>
          <a:graphicData uri="http://schemas.openxmlformats.org/drawingml/2006/chart">
            <c:chart xmlns:c="http://schemas.openxmlformats.org/drawingml/2006/chart" xmlns:r="http://schemas.openxmlformats.org/officeDocument/2006/relationships" r:id="rId2"/>
          </a:graphicData>
        </a:graphic>
      </p:graphicFrame>
      <p:sp>
        <p:nvSpPr>
          <p:cNvPr id="10" name="Content Placeholder 5">
            <a:extLst>
              <a:ext uri="{FF2B5EF4-FFF2-40B4-BE49-F238E27FC236}">
                <a16:creationId xmlns:a16="http://schemas.microsoft.com/office/drawing/2014/main" id="{A369E439-6084-1A6C-C7B0-3601C322CE4B}"/>
              </a:ext>
            </a:extLst>
          </p:cNvPr>
          <p:cNvSpPr txBox="1">
            <a:spLocks noChangeArrowheads="1"/>
          </p:cNvSpPr>
          <p:nvPr/>
        </p:nvSpPr>
        <p:spPr bwMode="auto">
          <a:xfrm>
            <a:off x="2211387" y="3745954"/>
            <a:ext cx="1978025"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buFont typeface="Arial" panose="020B0604020202020204" pitchFamily="34" charset="0"/>
              <a:buNone/>
            </a:pPr>
            <a:r>
              <a:rPr lang="en-US" altLang="en-US" sz="7500" b="1" dirty="0">
                <a:solidFill>
                  <a:srgbClr val="A0B810"/>
                </a:solidFill>
                <a:latin typeface="Times New Roman" panose="02020603050405020304" pitchFamily="18" charset="0"/>
                <a:cs typeface="Times New Roman" panose="02020603050405020304" pitchFamily="18" charset="0"/>
              </a:rPr>
              <a:t>9%</a:t>
            </a:r>
          </a:p>
        </p:txBody>
      </p:sp>
      <p:sp>
        <p:nvSpPr>
          <p:cNvPr id="14" name="Oval 13">
            <a:extLst>
              <a:ext uri="{FF2B5EF4-FFF2-40B4-BE49-F238E27FC236}">
                <a16:creationId xmlns:a16="http://schemas.microsoft.com/office/drawing/2014/main" id="{CE535929-DDF4-6C9D-B4D8-53B62C7F5771}"/>
              </a:ext>
            </a:extLst>
          </p:cNvPr>
          <p:cNvSpPr/>
          <p:nvPr/>
        </p:nvSpPr>
        <p:spPr>
          <a:xfrm>
            <a:off x="7391400" y="2679154"/>
            <a:ext cx="3200400" cy="3200400"/>
          </a:xfrm>
          <a:prstGeom prst="ellipse">
            <a:avLst/>
          </a:prstGeom>
          <a:noFill/>
          <a:ln w="190500">
            <a:solidFill>
              <a:schemeClr val="bg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Content Placeholder 43">
            <a:extLst>
              <a:ext uri="{FF2B5EF4-FFF2-40B4-BE49-F238E27FC236}">
                <a16:creationId xmlns:a16="http://schemas.microsoft.com/office/drawing/2014/main" id="{43E63076-5D81-CC4A-CC8E-8364B0B0CA34}"/>
              </a:ext>
            </a:extLst>
          </p:cNvPr>
          <p:cNvGraphicFramePr>
            <a:graphicFrameLocks/>
          </p:cNvGraphicFramePr>
          <p:nvPr>
            <p:extLst>
              <p:ext uri="{D42A27DB-BD31-4B8C-83A1-F6EECF244321}">
                <p14:modId xmlns:p14="http://schemas.microsoft.com/office/powerpoint/2010/main" val="3013499093"/>
              </p:ext>
            </p:extLst>
          </p:nvPr>
        </p:nvGraphicFramePr>
        <p:xfrm>
          <a:off x="6400800" y="1611313"/>
          <a:ext cx="5181600" cy="4689475"/>
        </p:xfrm>
        <a:graphic>
          <a:graphicData uri="http://schemas.openxmlformats.org/drawingml/2006/chart">
            <c:chart xmlns:c="http://schemas.openxmlformats.org/drawingml/2006/chart" xmlns:r="http://schemas.openxmlformats.org/officeDocument/2006/relationships" r:id="rId3"/>
          </a:graphicData>
        </a:graphic>
      </p:graphicFrame>
      <p:sp>
        <p:nvSpPr>
          <p:cNvPr id="16" name="Content Placeholder 5">
            <a:extLst>
              <a:ext uri="{FF2B5EF4-FFF2-40B4-BE49-F238E27FC236}">
                <a16:creationId xmlns:a16="http://schemas.microsoft.com/office/drawing/2014/main" id="{9A39683E-9BB2-A10F-2B5C-6C865A56236C}"/>
              </a:ext>
            </a:extLst>
          </p:cNvPr>
          <p:cNvSpPr txBox="1">
            <a:spLocks noChangeArrowheads="1"/>
          </p:cNvSpPr>
          <p:nvPr/>
        </p:nvSpPr>
        <p:spPr bwMode="auto">
          <a:xfrm>
            <a:off x="7572703" y="3745954"/>
            <a:ext cx="2837793"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buFont typeface="Arial" panose="020B0604020202020204" pitchFamily="34" charset="0"/>
              <a:buNone/>
            </a:pPr>
            <a:r>
              <a:rPr lang="en-US" altLang="en-US" sz="7500" b="1" dirty="0">
                <a:solidFill>
                  <a:srgbClr val="A0B810"/>
                </a:solidFill>
                <a:latin typeface="Times New Roman" panose="02020603050405020304" pitchFamily="18" charset="0"/>
                <a:cs typeface="Times New Roman" panose="02020603050405020304" pitchFamily="18" charset="0"/>
              </a:rPr>
              <a:t>9.75%</a:t>
            </a:r>
          </a:p>
        </p:txBody>
      </p:sp>
    </p:spTree>
    <p:extLst>
      <p:ext uri="{BB962C8B-B14F-4D97-AF65-F5344CB8AC3E}">
        <p14:creationId xmlns:p14="http://schemas.microsoft.com/office/powerpoint/2010/main" val="3801709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019348" y="6301044"/>
            <a:ext cx="1072896" cy="457200"/>
          </a:xfrm>
        </p:spPr>
        <p:txBody>
          <a:bodyPr/>
          <a:lstStyle/>
          <a:p>
            <a:fld id="{28024367-D536-4F59-B2ED-0E7825EDA9AF}" type="slidenum">
              <a:rPr lang="en-US" smtClean="0"/>
              <a:pPr/>
              <a:t>6</a:t>
            </a:fld>
            <a:endParaRPr lang="en-US" dirty="0"/>
          </a:p>
        </p:txBody>
      </p:sp>
    </p:spTree>
    <p:custDataLst>
      <p:tags r:id="rId1"/>
    </p:custDataLst>
    <p:extLst>
      <p:ext uri="{BB962C8B-B14F-4D97-AF65-F5344CB8AC3E}">
        <p14:creationId xmlns:p14="http://schemas.microsoft.com/office/powerpoint/2010/main" val="36693566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bb093f1c-b0d3-441d-8858-b0f90dcda6d5"/>
  <p:tag name="ARTICULATE_PRESENTATION_ID" val="2302"/>
  <p:tag name="ARTICULATE_REFERENCE_COUNT" val="0"/>
  <p:tag name="ARTICULATE_PLAYER_GLOSSARY_XML" val="&lt;?xml version=&quot;1.0&quot; encoding=&quot;utf-16&quot;?&gt;&lt;glossary xmlns:xsi=&quot;http://www.w3.org/2001/XMLSchema-instance&quot; xmlns:xsd=&quot;http://www.w3.org/2001/XMLSchema&quot;&gt;&lt;terms /&gt;&lt;/glossary&gt;"/>
  <p:tag name="ARTICULATE_PRESENTER_VERSION" val="8"/>
  <p:tag name="ARTICULATE_DESIGN_ID_2_OFFICE THEME" val="5XK1m1icHqJ"/>
  <p:tag name="ARTICULATE_SLIDE_COUNT" val="60"/>
  <p:tag name="TAG_BACKING_FORM_KEY" val="4851786-c:\users\rgeorr\desktop\5-31-23 clean up\onboarding presentations 3-10-23\peba overview_with vocals 3-13-23 for heather.pptx"/>
  <p:tag name="ARTICULATE_USED_PAGE_SIZE" val="1"/>
  <p:tag name="ARTICULATE_USED_PAGE_ORIENTATION"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UDIO_ID" val="256"/>
  <p:tag name="ARTICULATE_AUDIO_RECORDED" val="1"/>
  <p:tag name="ELAPSEDTIME" val="26.7"/>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ARTICULATE_SLIDE_THUMBNAIL_REFRESH" val="1"/>
  <p:tag name="ARTICULATE_USED_LAYOUT" val="1"/>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AUDIO_ID" val="375"/>
  <p:tag name="ARTICULATE_AUDIO_RECORDED" val="1"/>
  <p:tag name="ELAPSEDTIME" val="14.7"/>
  <p:tag name="ARTICULATE_SLIDE_THUMBNAIL_REFRESH" val="1"/>
  <p:tag name="ARTICULATE_USED_LAYOUT" val="3"/>
</p:tagLst>
</file>

<file path=ppt/tags/tag5.xml><?xml version="1.0" encoding="utf-8"?>
<p:tagLst xmlns:a="http://schemas.openxmlformats.org/drawingml/2006/main" xmlns:r="http://schemas.openxmlformats.org/officeDocument/2006/relationships" xmlns:p="http://schemas.openxmlformats.org/presentationml/2006/main">
  <p:tag name="BULLET_2" val="8226"/>
  <p:tag name="BULLET_1" val="8226"/>
  <p:tag name="MARGIN_1" val="0"/>
  <p:tag name="MARGIN_2" val="36"/>
  <p:tag name="MARGIN_3" val="72"/>
  <p:tag name="MARGIN_4" val="108"/>
  <p:tag name="MARGIN_5" val="144"/>
  <p:tag name="FONT_SIZE" val="12"/>
</p:tagLst>
</file>

<file path=ppt/tags/tag6.xml><?xml version="1.0" encoding="utf-8"?>
<p:tagLst xmlns:a="http://schemas.openxmlformats.org/drawingml/2006/main" xmlns:r="http://schemas.openxmlformats.org/officeDocument/2006/relationships" xmlns:p="http://schemas.openxmlformats.org/presentationml/2006/main">
  <p:tag name="AUDIO_ID" val="263"/>
  <p:tag name="ARTICULATE_TITLE_TAG" val="Disclaimer"/>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ARTICULATE_USED_LAYOUT" val="9"/>
</p:tagLst>
</file>

<file path=ppt/theme/theme1.xml><?xml version="1.0" encoding="utf-8"?>
<a:theme xmlns:a="http://schemas.openxmlformats.org/drawingml/2006/main" name="2_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35C8AF8-EA95-4116-89A6-556DDAF75D2D}" vid="{CAB7C80F-02D0-4CE3-8F43-EB73110B52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Presentation Template</Template>
  <TotalTime>23427</TotalTime>
  <Words>223</Words>
  <Application>Microsoft Office PowerPoint</Application>
  <PresentationFormat>Widescreen</PresentationFormat>
  <Paragraphs>47</Paragraphs>
  <Slides>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Tw Cen MT Condensed</vt:lpstr>
      <vt:lpstr>2_Office Theme</vt:lpstr>
      <vt:lpstr>Understanding your retirement plan</vt:lpstr>
      <vt:lpstr>Retirement plans</vt:lpstr>
      <vt:lpstr>SCRS, PORS membership classes</vt:lpstr>
      <vt:lpstr>State ORP</vt:lpstr>
      <vt:lpstr>Employee contributions effective July 1, 2024</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H. Young</dc:creator>
  <cp:lastModifiedBy>Heather H. Young</cp:lastModifiedBy>
  <cp:revision>509</cp:revision>
  <cp:lastPrinted>2020-01-10T14:41:31Z</cp:lastPrinted>
  <dcterms:created xsi:type="dcterms:W3CDTF">2019-11-01T12:34:11Z</dcterms:created>
  <dcterms:modified xsi:type="dcterms:W3CDTF">2024-06-06T16:12:13Z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PEBA onboarding_FINAL_11082019</vt:lpwstr>
  </property>
  <property fmtid="{D5CDD505-2E9C-101B-9397-08002B2CF9AE}" pid="3" name="ArticulateProjectVersion">
    <vt:lpwstr>7</vt:lpwstr>
  </property>
  <property fmtid="{D5CDD505-2E9C-101B-9397-08002B2CF9AE}" pid="4" name="ArticulateUseProject">
    <vt:lpwstr>1</vt:lpwstr>
  </property>
  <property fmtid="{D5CDD505-2E9C-101B-9397-08002B2CF9AE}" pid="5" name="ArticulateGUID">
    <vt:lpwstr>94A8F04D-4FB2-45C8-8BE3-4D7F6EEE439A</vt:lpwstr>
  </property>
  <property fmtid="{D5CDD505-2E9C-101B-9397-08002B2CF9AE}" pid="6" name="ArticulateProjectFull">
    <vt:lpwstr>C:\Users\rgeorr\Desktop\PEBA Overview_with vocals 8-23-23 for Heather.ppta</vt:lpwstr>
  </property>
</Properties>
</file>