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ags/tag6.xml" ContentType="application/vnd.openxmlformats-officedocument.presentationml.tag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8"/>
  </p:notesMasterIdLst>
  <p:handoutMasterIdLst>
    <p:handoutMasterId r:id="rId9"/>
  </p:handoutMasterIdLst>
  <p:sldIdLst>
    <p:sldId id="256" r:id="rId2"/>
    <p:sldId id="458" r:id="rId3"/>
    <p:sldId id="457" r:id="rId4"/>
    <p:sldId id="456" r:id="rId5"/>
    <p:sldId id="461" r:id="rId6"/>
    <p:sldId id="263" r:id="rId7"/>
  </p:sldIdLst>
  <p:sldSz cx="12192000" cy="6858000"/>
  <p:notesSz cx="7023100" cy="93091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414" autoAdjust="0"/>
    <p:restoredTop sz="94125" autoAdjust="0"/>
  </p:normalViewPr>
  <p:slideViewPr>
    <p:cSldViewPr snapToGrid="0">
      <p:cViewPr varScale="1">
        <p:scale>
          <a:sx n="75" d="100"/>
          <a:sy n="75" d="100"/>
        </p:scale>
        <p:origin x="562" y="5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3000" b="1" dirty="0">
                <a:solidFill>
                  <a:schemeClr val="tx2"/>
                </a:solidFill>
                <a:latin typeface="+mn-lt"/>
                <a:cs typeface="Times New Roman" panose="02020603050405020304" pitchFamily="18" charset="0"/>
              </a:rPr>
              <a:t>SCRS and State</a:t>
            </a:r>
            <a:r>
              <a:rPr lang="en-US" sz="3000" b="1" baseline="0" dirty="0">
                <a:solidFill>
                  <a:schemeClr val="tx2"/>
                </a:solidFill>
                <a:latin typeface="+mn-lt"/>
                <a:cs typeface="Times New Roman" panose="02020603050405020304" pitchFamily="18" charset="0"/>
              </a:rPr>
              <a:t> ORP</a:t>
            </a:r>
            <a:endParaRPr lang="en-US" sz="3000" b="1" dirty="0">
              <a:solidFill>
                <a:schemeClr val="tx2"/>
              </a:solidFill>
              <a:latin typeface="+mn-lt"/>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doughnutChart>
        <c:varyColors val="1"/>
        <c:ser>
          <c:idx val="0"/>
          <c:order val="0"/>
          <c:tx>
            <c:strRef>
              <c:f>Sheet1!$B$1</c:f>
              <c:strCache>
                <c:ptCount val="1"/>
                <c:pt idx="0">
                  <c:v>SCRS</c:v>
                </c:pt>
              </c:strCache>
            </c:strRef>
          </c:tx>
          <c:dPt>
            <c:idx val="0"/>
            <c:bubble3D val="0"/>
            <c:spPr>
              <a:solidFill>
                <a:srgbClr val="A0B810"/>
              </a:solidFill>
              <a:ln w="19050">
                <a:solidFill>
                  <a:schemeClr val="lt1"/>
                </a:solidFill>
              </a:ln>
              <a:effectLst>
                <a:softEdge rad="0"/>
              </a:effectLst>
            </c:spPr>
            <c:extLst>
              <c:ext xmlns:c16="http://schemas.microsoft.com/office/drawing/2014/chart" uri="{C3380CC4-5D6E-409C-BE32-E72D297353CC}">
                <c16:uniqueId val="{00000001-D4F4-4CBA-9A77-F939CE8E76CB}"/>
              </c:ext>
            </c:extLst>
          </c:dPt>
          <c:dPt>
            <c:idx val="1"/>
            <c:bubble3D val="0"/>
            <c:spPr>
              <a:noFill/>
              <a:ln w="19050">
                <a:solidFill>
                  <a:schemeClr val="lt1"/>
                </a:solidFill>
              </a:ln>
              <a:effectLst/>
            </c:spPr>
            <c:extLst>
              <c:ext xmlns:c16="http://schemas.microsoft.com/office/drawing/2014/chart" uri="{C3380CC4-5D6E-409C-BE32-E72D297353CC}">
                <c16:uniqueId val="{00000003-D4F4-4CBA-9A77-F939CE8E76CB}"/>
              </c:ext>
            </c:extLst>
          </c:dPt>
          <c:cat>
            <c:numRef>
              <c:f>Sheet1!$A$2:$A$3</c:f>
              <c:numCache>
                <c:formatCode>General</c:formatCode>
                <c:ptCount val="2"/>
              </c:numCache>
            </c:numRef>
          </c:cat>
          <c:val>
            <c:numRef>
              <c:f>Sheet1!$B$2:$B$3</c:f>
              <c:numCache>
                <c:formatCode>General</c:formatCode>
                <c:ptCount val="2"/>
                <c:pt idx="0">
                  <c:v>9</c:v>
                </c:pt>
                <c:pt idx="1">
                  <c:v>91</c:v>
                </c:pt>
              </c:numCache>
            </c:numRef>
          </c:val>
          <c:extLst>
            <c:ext xmlns:c16="http://schemas.microsoft.com/office/drawing/2014/chart" uri="{C3380CC4-5D6E-409C-BE32-E72D297353CC}">
              <c16:uniqueId val="{00000004-D4F4-4CBA-9A77-F939CE8E76CB}"/>
            </c:ext>
          </c:extLst>
        </c:ser>
        <c:dLbls>
          <c:showLegendKey val="0"/>
          <c:showVal val="0"/>
          <c:showCatName val="0"/>
          <c:showSerName val="0"/>
          <c:showPercent val="0"/>
          <c:showBubbleSize val="0"/>
          <c:showLeaderLines val="1"/>
        </c:dLbls>
        <c:firstSliceAng val="31"/>
        <c:holeSize val="6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3000" b="1" dirty="0">
                <a:solidFill>
                  <a:schemeClr val="tx2"/>
                </a:solidFill>
                <a:latin typeface="+mn-lt"/>
                <a:cs typeface="Times New Roman" panose="02020603050405020304" pitchFamily="18" charset="0"/>
              </a:rPr>
              <a:t>PORS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doughnutChart>
        <c:varyColors val="1"/>
        <c:ser>
          <c:idx val="0"/>
          <c:order val="0"/>
          <c:tx>
            <c:strRef>
              <c:f>Sheet1!$B$1</c:f>
              <c:strCache>
                <c:ptCount val="1"/>
                <c:pt idx="0">
                  <c:v>SCRS</c:v>
                </c:pt>
              </c:strCache>
            </c:strRef>
          </c:tx>
          <c:dPt>
            <c:idx val="0"/>
            <c:bubble3D val="0"/>
            <c:spPr>
              <a:solidFill>
                <a:srgbClr val="A0B810"/>
              </a:solidFill>
              <a:ln w="19050">
                <a:solidFill>
                  <a:schemeClr val="lt1"/>
                </a:solidFill>
              </a:ln>
              <a:effectLst>
                <a:softEdge rad="0"/>
              </a:effectLst>
            </c:spPr>
            <c:extLst>
              <c:ext xmlns:c16="http://schemas.microsoft.com/office/drawing/2014/chart" uri="{C3380CC4-5D6E-409C-BE32-E72D297353CC}">
                <c16:uniqueId val="{00000001-F01C-4CD5-9177-AC0D4B2BAE9D}"/>
              </c:ext>
            </c:extLst>
          </c:dPt>
          <c:dPt>
            <c:idx val="1"/>
            <c:bubble3D val="0"/>
            <c:spPr>
              <a:noFill/>
              <a:ln w="19050">
                <a:solidFill>
                  <a:schemeClr val="lt1"/>
                </a:solidFill>
              </a:ln>
              <a:effectLst/>
            </c:spPr>
            <c:extLst>
              <c:ext xmlns:c16="http://schemas.microsoft.com/office/drawing/2014/chart" uri="{C3380CC4-5D6E-409C-BE32-E72D297353CC}">
                <c16:uniqueId val="{00000003-F01C-4CD5-9177-AC0D4B2BAE9D}"/>
              </c:ext>
            </c:extLst>
          </c:dPt>
          <c:cat>
            <c:numRef>
              <c:f>Sheet1!$A$2:$A$3</c:f>
              <c:numCache>
                <c:formatCode>General</c:formatCode>
                <c:ptCount val="2"/>
              </c:numCache>
            </c:numRef>
          </c:cat>
          <c:val>
            <c:numRef>
              <c:f>Sheet1!$B$2:$B$3</c:f>
              <c:numCache>
                <c:formatCode>General</c:formatCode>
                <c:ptCount val="2"/>
                <c:pt idx="0">
                  <c:v>9.75</c:v>
                </c:pt>
                <c:pt idx="1">
                  <c:v>90.25</c:v>
                </c:pt>
              </c:numCache>
            </c:numRef>
          </c:val>
          <c:extLst>
            <c:ext xmlns:c16="http://schemas.microsoft.com/office/drawing/2014/chart" uri="{C3380CC4-5D6E-409C-BE32-E72D297353CC}">
              <c16:uniqueId val="{00000004-F01C-4CD5-9177-AC0D4B2BAE9D}"/>
            </c:ext>
          </c:extLst>
        </c:ser>
        <c:dLbls>
          <c:showLegendKey val="0"/>
          <c:showVal val="0"/>
          <c:showCatName val="0"/>
          <c:showSerName val="0"/>
          <c:showPercent val="0"/>
          <c:showBubbleSize val="0"/>
          <c:showLeaderLines val="1"/>
        </c:dLbls>
        <c:firstSliceAng val="31"/>
        <c:holeSize val="6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5/5/2025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5/5/2025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3</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6</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8.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Understanding your retirement plan</a:t>
            </a:r>
          </a:p>
        </p:txBody>
      </p:sp>
      <p:sp>
        <p:nvSpPr>
          <p:cNvPr id="3" name="Subtitle 2"/>
          <p:cNvSpPr>
            <a:spLocks noGrp="1"/>
          </p:cNvSpPr>
          <p:nvPr>
            <p:ph type="subTitle" idx="1"/>
          </p:nvPr>
        </p:nvSpPr>
        <p:spPr>
          <a:xfrm>
            <a:off x="336550" y="4663456"/>
            <a:ext cx="3304425" cy="1803862"/>
          </a:xfrm>
        </p:spPr>
        <p:txBody>
          <a:bodyPr/>
          <a:lstStyle/>
          <a:p>
            <a:r>
              <a:rPr lang="en-US" dirty="0"/>
              <a:t>Retirement Starts Now</a:t>
            </a:r>
          </a:p>
          <a:p>
            <a:r>
              <a:rPr lang="en-US" dirty="0"/>
              <a:t>Mid-career</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C833C-86F8-58E4-513D-83650FE668A4}"/>
              </a:ext>
            </a:extLst>
          </p:cNvPr>
          <p:cNvSpPr>
            <a:spLocks noGrp="1"/>
          </p:cNvSpPr>
          <p:nvPr>
            <p:ph type="title"/>
          </p:nvPr>
        </p:nvSpPr>
        <p:spPr/>
        <p:txBody>
          <a:bodyPr/>
          <a:lstStyle/>
          <a:p>
            <a:r>
              <a:rPr lang="en-US" dirty="0"/>
              <a:t>Retirement plans</a:t>
            </a:r>
          </a:p>
        </p:txBody>
      </p:sp>
      <p:sp>
        <p:nvSpPr>
          <p:cNvPr id="4" name="Slide Number Placeholder 3">
            <a:extLst>
              <a:ext uri="{FF2B5EF4-FFF2-40B4-BE49-F238E27FC236}">
                <a16:creationId xmlns:a16="http://schemas.microsoft.com/office/drawing/2014/main" id="{2FD0D2F6-7397-B405-04AD-73C40782BEEB}"/>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6" name="Content Placeholder 5">
            <a:extLst>
              <a:ext uri="{FF2B5EF4-FFF2-40B4-BE49-F238E27FC236}">
                <a16:creationId xmlns:a16="http://schemas.microsoft.com/office/drawing/2014/main" id="{B2D360D4-E656-67C5-A88E-0615EC07C07B}"/>
              </a:ext>
            </a:extLst>
          </p:cNvPr>
          <p:cNvSpPr>
            <a:spLocks noGrp="1"/>
          </p:cNvSpPr>
          <p:nvPr>
            <p:ph sz="half" idx="13"/>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Defined benefit plans</a:t>
            </a:r>
          </a:p>
          <a:p>
            <a:r>
              <a:rPr lang="en-US" dirty="0"/>
              <a:t>South Carolina Retirement System (SCRS).</a:t>
            </a:r>
          </a:p>
          <a:p>
            <a:r>
              <a:rPr lang="en-US" dirty="0"/>
              <a:t>Police Officers Retirement System (PORS).</a:t>
            </a:r>
          </a:p>
          <a:p>
            <a:r>
              <a:rPr lang="en-US" dirty="0"/>
              <a:t>Offer lifetime retirement benefit, disability and death benefits.</a:t>
            </a:r>
          </a:p>
        </p:txBody>
      </p:sp>
      <p:sp>
        <p:nvSpPr>
          <p:cNvPr id="5" name="Content Placeholder 4">
            <a:extLst>
              <a:ext uri="{FF2B5EF4-FFF2-40B4-BE49-F238E27FC236}">
                <a16:creationId xmlns:a16="http://schemas.microsoft.com/office/drawing/2014/main" id="{9CA91167-89CC-EFE1-9667-31DD1C99C9FE}"/>
              </a:ext>
            </a:extLst>
          </p:cNvPr>
          <p:cNvSpPr>
            <a:spLocks noGrp="1"/>
          </p:cNvSpPr>
          <p:nvPr>
            <p:ph sz="half" idx="2"/>
          </p:nvPr>
        </p:nvSpPr>
        <p:spPr/>
        <p:txBody>
          <a:bodyPr>
            <a:normAutofit/>
          </a:bodyPr>
          <a:lstStyle/>
          <a:p>
            <a:pPr marL="0" lvl="0" indent="0">
              <a:buNone/>
            </a:pPr>
            <a:r>
              <a:rPr lang="en-US" sz="2400" b="1" dirty="0">
                <a:latin typeface="Times New Roman" panose="02020603050405020304" pitchFamily="18" charset="0"/>
                <a:cs typeface="Times New Roman" panose="02020603050405020304" pitchFamily="18" charset="0"/>
              </a:rPr>
              <a:t>Defined contribution plan</a:t>
            </a:r>
          </a:p>
          <a:p>
            <a:r>
              <a:rPr lang="en-US" dirty="0"/>
              <a:t>State Optional Retirement Program (State ORP).</a:t>
            </a:r>
          </a:p>
          <a:p>
            <a:r>
              <a:rPr lang="en-US" dirty="0"/>
              <a:t>Benefit is balance in participant’s account.</a:t>
            </a:r>
          </a:p>
          <a:p>
            <a:r>
              <a:rPr lang="en-US" dirty="0"/>
              <a:t>Offers some death benefits.</a:t>
            </a:r>
          </a:p>
          <a:p>
            <a:pPr marL="0" indent="0">
              <a:buNone/>
            </a:pPr>
            <a:r>
              <a:rPr lang="en-US" sz="2400" b="1" dirty="0">
                <a:latin typeface="Times New Roman" panose="02020603050405020304" pitchFamily="18" charset="0"/>
                <a:cs typeface="Times New Roman" panose="02020603050405020304" pitchFamily="18" charset="0"/>
              </a:rPr>
              <a:t>Deferred Compensation Program</a:t>
            </a:r>
          </a:p>
          <a:p>
            <a:pPr lvl="0"/>
            <a:r>
              <a:rPr lang="en-US" dirty="0"/>
              <a:t>Voluntary, supplemental retirement savings plans. </a:t>
            </a:r>
          </a:p>
        </p:txBody>
      </p:sp>
    </p:spTree>
    <p:extLst>
      <p:ext uri="{BB962C8B-B14F-4D97-AF65-F5344CB8AC3E}">
        <p14:creationId xmlns:p14="http://schemas.microsoft.com/office/powerpoint/2010/main" val="2934130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a:xfrm>
            <a:off x="609600" y="4604997"/>
            <a:ext cx="5865813" cy="1686265"/>
          </a:xfrm>
        </p:spPr>
        <p:txBody>
          <a:bodyPr/>
          <a:lstStyle/>
          <a:p>
            <a:pPr marL="0" indent="0">
              <a:buNone/>
            </a:pPr>
            <a:r>
              <a:rPr lang="en-US" altLang="en-US" dirty="0"/>
              <a:t>Membership class affects:</a:t>
            </a:r>
          </a:p>
          <a:p>
            <a:pPr lvl="1"/>
            <a:r>
              <a:rPr lang="en-US" altLang="en-US" dirty="0"/>
              <a:t>Service retirement eligibility; </a:t>
            </a:r>
          </a:p>
          <a:p>
            <a:pPr lvl="1"/>
            <a:r>
              <a:rPr lang="en-US" altLang="en-US" dirty="0"/>
              <a:t>Average final compensation calculation; and</a:t>
            </a:r>
          </a:p>
          <a:p>
            <a:pPr lvl="1"/>
            <a:r>
              <a:rPr lang="en-US" altLang="en-US" dirty="0"/>
              <a:t>Credit for unused leave at retirement.</a:t>
            </a:r>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a:xfrm>
            <a:off x="609600" y="228599"/>
            <a:ext cx="4702234" cy="2223655"/>
          </a:xfrm>
        </p:spPr>
        <p:txBody>
          <a:bodyPr/>
          <a:lstStyle/>
          <a:p>
            <a:r>
              <a:rPr lang="en-US" dirty="0"/>
              <a:t>SCRS, PORS membership classes</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grpSp>
        <p:nvGrpSpPr>
          <p:cNvPr id="28" name="Group 27">
            <a:extLst>
              <a:ext uri="{FF2B5EF4-FFF2-40B4-BE49-F238E27FC236}">
                <a16:creationId xmlns:a16="http://schemas.microsoft.com/office/drawing/2014/main" id="{9235C1DE-4A5B-A920-AF1A-72F28669C0A0}"/>
              </a:ext>
            </a:extLst>
          </p:cNvPr>
          <p:cNvGrpSpPr/>
          <p:nvPr/>
        </p:nvGrpSpPr>
        <p:grpSpPr>
          <a:xfrm>
            <a:off x="762000" y="3070225"/>
            <a:ext cx="2377440" cy="1120008"/>
            <a:chOff x="762000" y="3181323"/>
            <a:chExt cx="2377440" cy="1120008"/>
          </a:xfrm>
        </p:grpSpPr>
        <p:sp>
          <p:nvSpPr>
            <p:cNvPr id="25" name="TextBox 24">
              <a:extLst>
                <a:ext uri="{FF2B5EF4-FFF2-40B4-BE49-F238E27FC236}">
                  <a16:creationId xmlns:a16="http://schemas.microsoft.com/office/drawing/2014/main" id="{F32133A0-B023-3555-A3C1-85DB3713FEA9}"/>
                </a:ext>
              </a:extLst>
            </p:cNvPr>
            <p:cNvSpPr txBox="1"/>
            <p:nvPr/>
          </p:nvSpPr>
          <p:spPr>
            <a:xfrm>
              <a:off x="762000" y="3655000"/>
              <a:ext cx="2377440" cy="646331"/>
            </a:xfrm>
            <a:prstGeom prst="rect">
              <a:avLst/>
            </a:prstGeom>
            <a:noFill/>
          </p:spPr>
          <p:txBody>
            <a:bodyPr wrap="square">
              <a:spAutoFit/>
            </a:bodyPr>
            <a:lstStyle/>
            <a:p>
              <a:r>
                <a:rPr lang="en-US" dirty="0">
                  <a:solidFill>
                    <a:schemeClr val="tx2"/>
                  </a:solidFill>
                </a:rPr>
                <a:t>Earned service began prior to July 1, 2012</a:t>
              </a:r>
            </a:p>
          </p:txBody>
        </p:sp>
        <p:cxnSp>
          <p:nvCxnSpPr>
            <p:cNvPr id="26" name="Straight Connector 25">
              <a:extLst>
                <a:ext uri="{FF2B5EF4-FFF2-40B4-BE49-F238E27FC236}">
                  <a16:creationId xmlns:a16="http://schemas.microsoft.com/office/drawing/2014/main" id="{DD3B1985-8284-0755-EF0B-07DCD0C806A3}"/>
                </a:ext>
              </a:extLst>
            </p:cNvPr>
            <p:cNvCxnSpPr>
              <a:cxnSpLocks/>
            </p:cNvCxnSpPr>
            <p:nvPr/>
          </p:nvCxnSpPr>
          <p:spPr>
            <a:xfrm>
              <a:off x="762000" y="3628331"/>
              <a:ext cx="237744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046FAFC-EF96-74B9-C2EE-D4683EB4C78C}"/>
                </a:ext>
              </a:extLst>
            </p:cNvPr>
            <p:cNvSpPr txBox="1"/>
            <p:nvPr/>
          </p:nvSpPr>
          <p:spPr>
            <a:xfrm>
              <a:off x="762000" y="3181323"/>
              <a:ext cx="2377440" cy="461665"/>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Class Two</a:t>
              </a:r>
            </a:p>
          </p:txBody>
        </p:sp>
      </p:grpSp>
      <p:grpSp>
        <p:nvGrpSpPr>
          <p:cNvPr id="31" name="Group 30">
            <a:extLst>
              <a:ext uri="{FF2B5EF4-FFF2-40B4-BE49-F238E27FC236}">
                <a16:creationId xmlns:a16="http://schemas.microsoft.com/office/drawing/2014/main" id="{EC2AE22A-F8FE-A565-D22D-CB6D6932406B}"/>
              </a:ext>
            </a:extLst>
          </p:cNvPr>
          <p:cNvGrpSpPr/>
          <p:nvPr/>
        </p:nvGrpSpPr>
        <p:grpSpPr>
          <a:xfrm>
            <a:off x="3718560" y="3070225"/>
            <a:ext cx="2377440" cy="1120008"/>
            <a:chOff x="762000" y="3181323"/>
            <a:chExt cx="2377440" cy="1120008"/>
          </a:xfrm>
        </p:grpSpPr>
        <p:sp>
          <p:nvSpPr>
            <p:cNvPr id="32" name="TextBox 31">
              <a:extLst>
                <a:ext uri="{FF2B5EF4-FFF2-40B4-BE49-F238E27FC236}">
                  <a16:creationId xmlns:a16="http://schemas.microsoft.com/office/drawing/2014/main" id="{5E863820-430C-113C-7A38-F98587FE48FC}"/>
                </a:ext>
              </a:extLst>
            </p:cNvPr>
            <p:cNvSpPr txBox="1"/>
            <p:nvPr/>
          </p:nvSpPr>
          <p:spPr>
            <a:xfrm>
              <a:off x="762000" y="3655000"/>
              <a:ext cx="2377440" cy="646331"/>
            </a:xfrm>
            <a:prstGeom prst="rect">
              <a:avLst/>
            </a:prstGeom>
            <a:noFill/>
          </p:spPr>
          <p:txBody>
            <a:bodyPr wrap="square">
              <a:spAutoFit/>
            </a:bodyPr>
            <a:lstStyle/>
            <a:p>
              <a:r>
                <a:rPr lang="en-US" dirty="0">
                  <a:solidFill>
                    <a:schemeClr val="tx2"/>
                  </a:solidFill>
                </a:rPr>
                <a:t>Earned service began on or after July 1, 2012</a:t>
              </a:r>
            </a:p>
          </p:txBody>
        </p:sp>
        <p:cxnSp>
          <p:nvCxnSpPr>
            <p:cNvPr id="33" name="Straight Connector 32">
              <a:extLst>
                <a:ext uri="{FF2B5EF4-FFF2-40B4-BE49-F238E27FC236}">
                  <a16:creationId xmlns:a16="http://schemas.microsoft.com/office/drawing/2014/main" id="{042668AE-8FA5-747D-E8A5-3B5B261A1C71}"/>
                </a:ext>
              </a:extLst>
            </p:cNvPr>
            <p:cNvCxnSpPr>
              <a:cxnSpLocks/>
            </p:cNvCxnSpPr>
            <p:nvPr/>
          </p:nvCxnSpPr>
          <p:spPr>
            <a:xfrm>
              <a:off x="762000" y="3628331"/>
              <a:ext cx="237744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8B18A5EB-C285-4550-11BA-7ACCABD98B9F}"/>
                </a:ext>
              </a:extLst>
            </p:cNvPr>
            <p:cNvSpPr txBox="1"/>
            <p:nvPr/>
          </p:nvSpPr>
          <p:spPr>
            <a:xfrm>
              <a:off x="762000" y="3181323"/>
              <a:ext cx="2377440" cy="461665"/>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Class Three</a:t>
              </a:r>
            </a:p>
          </p:txBody>
        </p:sp>
      </p:grpSp>
    </p:spTree>
    <p:custDataLst>
      <p:tags r:id="rId1"/>
    </p:custDataLst>
    <p:extLst>
      <p:ext uri="{BB962C8B-B14F-4D97-AF65-F5344CB8AC3E}">
        <p14:creationId xmlns:p14="http://schemas.microsoft.com/office/powerpoint/2010/main" val="1114921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a:xfrm>
            <a:off x="609600" y="228599"/>
            <a:ext cx="9598430" cy="1724899"/>
          </a:xfrm>
        </p:spPr>
        <p:txBody>
          <a:bodyPr/>
          <a:lstStyle/>
          <a:p>
            <a:r>
              <a:rPr lang="en-US" dirty="0"/>
              <a:t>State ORP</a:t>
            </a:r>
          </a:p>
        </p:txBody>
      </p:sp>
      <p:sp>
        <p:nvSpPr>
          <p:cNvPr id="7" name="Content Placeholder 6">
            <a:extLst>
              <a:ext uri="{FF2B5EF4-FFF2-40B4-BE49-F238E27FC236}">
                <a16:creationId xmlns:a16="http://schemas.microsoft.com/office/drawing/2014/main" id="{DDCA3EB2-4D75-52EF-E16C-33E70A8C840A}"/>
              </a:ext>
            </a:extLst>
          </p:cNvPr>
          <p:cNvSpPr>
            <a:spLocks noGrp="1"/>
          </p:cNvSpPr>
          <p:nvPr>
            <p:ph idx="1"/>
          </p:nvPr>
        </p:nvSpPr>
        <p:spPr>
          <a:xfrm>
            <a:off x="609600" y="2510455"/>
            <a:ext cx="10972800" cy="3790590"/>
          </a:xfrm>
        </p:spPr>
        <p:txBody>
          <a:bodyPr/>
          <a:lstStyle/>
          <a:p>
            <a:r>
              <a:rPr lang="en-US" dirty="0"/>
              <a:t>A 401(a) defined contribution plan.</a:t>
            </a:r>
          </a:p>
          <a:p>
            <a:r>
              <a:rPr lang="en-US" dirty="0"/>
              <a:t>Alternative to SCRS for some employees.</a:t>
            </a:r>
          </a:p>
          <a:p>
            <a:r>
              <a:rPr lang="en-US" dirty="0"/>
              <a:t>Employer contributes 5% to your account with your selected service provider.</a:t>
            </a:r>
          </a:p>
          <a:p>
            <a:r>
              <a:rPr lang="en-US" dirty="0"/>
              <a:t>Benefit is based on accumulated account balance.</a:t>
            </a:r>
          </a:p>
          <a:p>
            <a:pPr lvl="1"/>
            <a:r>
              <a:rPr lang="en-US" dirty="0"/>
              <a:t>Any fees, distributions, and investment gains or losses will affect this balance.</a:t>
            </a:r>
          </a:p>
          <a:p>
            <a:r>
              <a:rPr lang="en-US" dirty="0"/>
              <a:t>Eligible for distribution at termination from all covered employment or after age 59½.</a:t>
            </a:r>
          </a:p>
          <a:p>
            <a:r>
              <a:rPr lang="en-US" dirty="0"/>
              <a:t>Employee assumes investment and longevity risk.</a:t>
            </a:r>
            <a:endParaRPr lang="en-US" altLang="en-US" dirty="0"/>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3968392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1BE8B7D-FBB6-70DA-8627-392856A8F483}"/>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
        <p:nvSpPr>
          <p:cNvPr id="5" name="Title 4">
            <a:extLst>
              <a:ext uri="{FF2B5EF4-FFF2-40B4-BE49-F238E27FC236}">
                <a16:creationId xmlns:a16="http://schemas.microsoft.com/office/drawing/2014/main" id="{0E672549-78AC-BB49-4EA7-5EB3C050D6D2}"/>
              </a:ext>
            </a:extLst>
          </p:cNvPr>
          <p:cNvSpPr>
            <a:spLocks noGrp="1"/>
          </p:cNvSpPr>
          <p:nvPr>
            <p:ph type="title"/>
          </p:nvPr>
        </p:nvSpPr>
        <p:spPr/>
        <p:txBody>
          <a:bodyPr/>
          <a:lstStyle/>
          <a:p>
            <a:r>
              <a:rPr lang="en-US" dirty="0"/>
              <a:t>Employee contributions effective July 1, 2025</a:t>
            </a:r>
          </a:p>
        </p:txBody>
      </p:sp>
      <p:sp>
        <p:nvSpPr>
          <p:cNvPr id="8" name="Oval 7">
            <a:extLst>
              <a:ext uri="{FF2B5EF4-FFF2-40B4-BE49-F238E27FC236}">
                <a16:creationId xmlns:a16="http://schemas.microsoft.com/office/drawing/2014/main" id="{BD9216C3-D78C-35F1-38FE-E697B35CDBB2}"/>
              </a:ext>
            </a:extLst>
          </p:cNvPr>
          <p:cNvSpPr/>
          <p:nvPr/>
        </p:nvSpPr>
        <p:spPr>
          <a:xfrm>
            <a:off x="1600200" y="2669629"/>
            <a:ext cx="3200400" cy="3200400"/>
          </a:xfrm>
          <a:prstGeom prst="ellipse">
            <a:avLst/>
          </a:prstGeom>
          <a:noFill/>
          <a:ln w="190500">
            <a:solidFill>
              <a:schemeClr val="bg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Content Placeholder 43">
            <a:extLst>
              <a:ext uri="{FF2B5EF4-FFF2-40B4-BE49-F238E27FC236}">
                <a16:creationId xmlns:a16="http://schemas.microsoft.com/office/drawing/2014/main" id="{20BBE472-5003-5583-3D63-629BFE99C776}"/>
              </a:ext>
            </a:extLst>
          </p:cNvPr>
          <p:cNvGraphicFramePr>
            <a:graphicFrameLocks noGrp="1"/>
          </p:cNvGraphicFramePr>
          <p:nvPr>
            <p:ph sz="half" idx="1"/>
            <p:extLst>
              <p:ext uri="{D42A27DB-BD31-4B8C-83A1-F6EECF244321}">
                <p14:modId xmlns:p14="http://schemas.microsoft.com/office/powerpoint/2010/main" val="1619975752"/>
              </p:ext>
            </p:extLst>
          </p:nvPr>
        </p:nvGraphicFramePr>
        <p:xfrm>
          <a:off x="609600" y="1601788"/>
          <a:ext cx="5181600" cy="4689475"/>
        </p:xfrm>
        <a:graphic>
          <a:graphicData uri="http://schemas.openxmlformats.org/drawingml/2006/chart">
            <c:chart xmlns:c="http://schemas.openxmlformats.org/drawingml/2006/chart" xmlns:r="http://schemas.openxmlformats.org/officeDocument/2006/relationships" r:id="rId2"/>
          </a:graphicData>
        </a:graphic>
      </p:graphicFrame>
      <p:sp>
        <p:nvSpPr>
          <p:cNvPr id="10" name="Content Placeholder 5">
            <a:extLst>
              <a:ext uri="{FF2B5EF4-FFF2-40B4-BE49-F238E27FC236}">
                <a16:creationId xmlns:a16="http://schemas.microsoft.com/office/drawing/2014/main" id="{A369E439-6084-1A6C-C7B0-3601C322CE4B}"/>
              </a:ext>
            </a:extLst>
          </p:cNvPr>
          <p:cNvSpPr txBox="1">
            <a:spLocks noChangeArrowheads="1"/>
          </p:cNvSpPr>
          <p:nvPr/>
        </p:nvSpPr>
        <p:spPr bwMode="auto">
          <a:xfrm>
            <a:off x="2211387" y="3745954"/>
            <a:ext cx="1978025"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buFont typeface="Arial" panose="020B0604020202020204" pitchFamily="34" charset="0"/>
              <a:buNone/>
            </a:pPr>
            <a:r>
              <a:rPr lang="en-US" altLang="en-US" sz="7500" b="1" dirty="0">
                <a:solidFill>
                  <a:srgbClr val="A0B810"/>
                </a:solidFill>
                <a:latin typeface="Times New Roman" panose="02020603050405020304" pitchFamily="18" charset="0"/>
                <a:cs typeface="Times New Roman" panose="02020603050405020304" pitchFamily="18" charset="0"/>
              </a:rPr>
              <a:t>9%</a:t>
            </a:r>
          </a:p>
        </p:txBody>
      </p:sp>
      <p:sp>
        <p:nvSpPr>
          <p:cNvPr id="14" name="Oval 13">
            <a:extLst>
              <a:ext uri="{FF2B5EF4-FFF2-40B4-BE49-F238E27FC236}">
                <a16:creationId xmlns:a16="http://schemas.microsoft.com/office/drawing/2014/main" id="{CE535929-DDF4-6C9D-B4D8-53B62C7F5771}"/>
              </a:ext>
            </a:extLst>
          </p:cNvPr>
          <p:cNvSpPr/>
          <p:nvPr/>
        </p:nvSpPr>
        <p:spPr>
          <a:xfrm>
            <a:off x="7391400" y="2679154"/>
            <a:ext cx="3200400" cy="3200400"/>
          </a:xfrm>
          <a:prstGeom prst="ellipse">
            <a:avLst/>
          </a:prstGeom>
          <a:noFill/>
          <a:ln w="190500">
            <a:solidFill>
              <a:schemeClr val="bg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5" name="Content Placeholder 43">
            <a:extLst>
              <a:ext uri="{FF2B5EF4-FFF2-40B4-BE49-F238E27FC236}">
                <a16:creationId xmlns:a16="http://schemas.microsoft.com/office/drawing/2014/main" id="{43E63076-5D81-CC4A-CC8E-8364B0B0CA34}"/>
              </a:ext>
            </a:extLst>
          </p:cNvPr>
          <p:cNvGraphicFramePr>
            <a:graphicFrameLocks/>
          </p:cNvGraphicFramePr>
          <p:nvPr>
            <p:extLst>
              <p:ext uri="{D42A27DB-BD31-4B8C-83A1-F6EECF244321}">
                <p14:modId xmlns:p14="http://schemas.microsoft.com/office/powerpoint/2010/main" val="3013499093"/>
              </p:ext>
            </p:extLst>
          </p:nvPr>
        </p:nvGraphicFramePr>
        <p:xfrm>
          <a:off x="6400800" y="1611313"/>
          <a:ext cx="5181600" cy="4689475"/>
        </p:xfrm>
        <a:graphic>
          <a:graphicData uri="http://schemas.openxmlformats.org/drawingml/2006/chart">
            <c:chart xmlns:c="http://schemas.openxmlformats.org/drawingml/2006/chart" xmlns:r="http://schemas.openxmlformats.org/officeDocument/2006/relationships" r:id="rId3"/>
          </a:graphicData>
        </a:graphic>
      </p:graphicFrame>
      <p:sp>
        <p:nvSpPr>
          <p:cNvPr id="16" name="Content Placeholder 5">
            <a:extLst>
              <a:ext uri="{FF2B5EF4-FFF2-40B4-BE49-F238E27FC236}">
                <a16:creationId xmlns:a16="http://schemas.microsoft.com/office/drawing/2014/main" id="{9A39683E-9BB2-A10F-2B5C-6C865A56236C}"/>
              </a:ext>
            </a:extLst>
          </p:cNvPr>
          <p:cNvSpPr txBox="1">
            <a:spLocks noChangeArrowheads="1"/>
          </p:cNvSpPr>
          <p:nvPr/>
        </p:nvSpPr>
        <p:spPr bwMode="auto">
          <a:xfrm>
            <a:off x="7572703" y="3745954"/>
            <a:ext cx="2837793"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buFont typeface="Arial" panose="020B0604020202020204" pitchFamily="34" charset="0"/>
              <a:buNone/>
            </a:pPr>
            <a:r>
              <a:rPr lang="en-US" altLang="en-US" sz="7500" b="1" dirty="0">
                <a:solidFill>
                  <a:srgbClr val="A0B810"/>
                </a:solidFill>
                <a:latin typeface="Times New Roman" panose="02020603050405020304" pitchFamily="18" charset="0"/>
                <a:cs typeface="Times New Roman" panose="02020603050405020304" pitchFamily="18" charset="0"/>
              </a:rPr>
              <a:t>9.75%</a:t>
            </a:r>
          </a:p>
        </p:txBody>
      </p:sp>
    </p:spTree>
    <p:extLst>
      <p:ext uri="{BB962C8B-B14F-4D97-AF65-F5344CB8AC3E}">
        <p14:creationId xmlns:p14="http://schemas.microsoft.com/office/powerpoint/2010/main" val="3801709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6</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23441</TotalTime>
  <Words>223</Words>
  <Application>Microsoft Office PowerPoint</Application>
  <PresentationFormat>Widescreen</PresentationFormat>
  <Paragraphs>47</Paragraphs>
  <Slides>6</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Tw Cen MT Condensed</vt:lpstr>
      <vt:lpstr>2_Office Theme</vt:lpstr>
      <vt:lpstr>Understanding your retirement plan</vt:lpstr>
      <vt:lpstr>Retirement plans</vt:lpstr>
      <vt:lpstr>SCRS, PORS membership classes</vt:lpstr>
      <vt:lpstr>State ORP</vt:lpstr>
      <vt:lpstr>Employee contributions effective July 1, 2025</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512</cp:revision>
  <cp:lastPrinted>2020-01-10T14:41:31Z</cp:lastPrinted>
  <dcterms:created xsi:type="dcterms:W3CDTF">2019-11-01T12:34:11Z</dcterms:created>
  <dcterms:modified xsi:type="dcterms:W3CDTF">2025-05-05T17:30:08Z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