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72" r:id="rId3"/>
    <p:sldId id="453" r:id="rId4"/>
    <p:sldId id="452" r:id="rId5"/>
    <p:sldId id="460" r:id="rId6"/>
    <p:sldId id="473" r:id="rId7"/>
    <p:sldId id="471"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6/5/2024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6/5/2024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1048582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4164114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28198711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7" Type="http://schemas.openxmlformats.org/officeDocument/2006/relationships/hyperlink" Target="https://forms.retirement.sc.gov/formGenericGet.do?formNum=web1106.xdp"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s://forms.retirement.sc.gov/formGenericGet.do?formNum=web1103.xdp" TargetMode="External"/><Relationship Id="rId5" Type="http://schemas.openxmlformats.org/officeDocument/2006/relationships/hyperlink" Target="https://forms.retirement.sc.gov/formGenericGet.do?formNum=web1102.xdp" TargetMode="External"/><Relationship Id="rId4" Type="http://schemas.openxmlformats.org/officeDocument/2006/relationships/hyperlink" Target="https://peba.sc.gov/sites/default/files/designating_beneficiaries.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Beneficiaries</a:t>
            </a:r>
          </a:p>
        </p:txBody>
      </p:sp>
      <p:sp>
        <p:nvSpPr>
          <p:cNvPr id="3" name="Subtitle 2"/>
          <p:cNvSpPr>
            <a:spLocks noGrp="1"/>
          </p:cNvSpPr>
          <p:nvPr>
            <p:ph type="subTitle" idx="1"/>
          </p:nvPr>
        </p:nvSpPr>
        <p:spPr/>
        <p:txBody>
          <a:bodyPr/>
          <a:lstStyle/>
          <a:p>
            <a:r>
              <a:rPr lang="en-US" dirty="0"/>
              <a:t>Retirement Orientation and Education</a:t>
            </a:r>
          </a:p>
          <a:p>
            <a:r>
              <a:rPr lang="en-US" dirty="0"/>
              <a:t>Fiscal year 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5FB6E-703A-C763-9E87-460513BEC03C}"/>
              </a:ext>
            </a:extLst>
          </p:cNvPr>
          <p:cNvSpPr>
            <a:spLocks noGrp="1"/>
          </p:cNvSpPr>
          <p:nvPr>
            <p:ph type="title"/>
          </p:nvPr>
        </p:nvSpPr>
        <p:spPr>
          <a:xfrm>
            <a:off x="609600" y="228599"/>
            <a:ext cx="9598430" cy="1724899"/>
          </a:xfrm>
        </p:spPr>
        <p:txBody>
          <a:bodyPr/>
          <a:lstStyle/>
          <a:p>
            <a:r>
              <a:rPr lang="en-US" dirty="0"/>
              <a:t>Types of beneficiaries for SCRS, PORS benefits</a:t>
            </a:r>
          </a:p>
        </p:txBody>
      </p:sp>
      <p:sp>
        <p:nvSpPr>
          <p:cNvPr id="3" name="Content Placeholder 2">
            <a:extLst>
              <a:ext uri="{FF2B5EF4-FFF2-40B4-BE49-F238E27FC236}">
                <a16:creationId xmlns:a16="http://schemas.microsoft.com/office/drawing/2014/main" id="{DB665FFD-3416-E0A6-86F6-C5A5FCCFAA42}"/>
              </a:ext>
            </a:extLst>
          </p:cNvPr>
          <p:cNvSpPr>
            <a:spLocks noGrp="1"/>
          </p:cNvSpPr>
          <p:nvPr>
            <p:ph idx="1"/>
          </p:nvPr>
        </p:nvSpPr>
        <p:spPr>
          <a:xfrm>
            <a:off x="609600" y="2510455"/>
            <a:ext cx="10972800" cy="3790589"/>
          </a:xfrm>
        </p:spPr>
        <p:txBody>
          <a:bodyPr>
            <a:normAutofit/>
          </a:bodyPr>
          <a:lstStyle/>
          <a:p>
            <a:r>
              <a:rPr lang="en-US" dirty="0"/>
              <a:t>Upon your death, primary beneficiary may receive either:</a:t>
            </a:r>
          </a:p>
          <a:p>
            <a:pPr lvl="1"/>
            <a:r>
              <a:rPr lang="en-US" dirty="0"/>
              <a:t>Refund of contributions plus interest; or</a:t>
            </a:r>
          </a:p>
          <a:p>
            <a:pPr lvl="1"/>
            <a:r>
              <a:rPr lang="en-US" dirty="0"/>
              <a:t>Lifetime monthly benefit payments, if eligible.</a:t>
            </a:r>
          </a:p>
          <a:p>
            <a:r>
              <a:rPr lang="en-US" dirty="0"/>
              <a:t>Contingent beneficiaries</a:t>
            </a:r>
            <a:r>
              <a:rPr lang="en-US" baseline="30000" dirty="0"/>
              <a:t>1</a:t>
            </a:r>
            <a:r>
              <a:rPr lang="en-US" dirty="0"/>
              <a:t> receive survivor benefits if:</a:t>
            </a:r>
          </a:p>
          <a:p>
            <a:pPr lvl="1"/>
            <a:r>
              <a:rPr lang="en-US" dirty="0"/>
              <a:t>You and primary beneficiary die at the same time; or</a:t>
            </a:r>
          </a:p>
          <a:p>
            <a:pPr lvl="1"/>
            <a:r>
              <a:rPr lang="en-US" dirty="0"/>
              <a:t>Primary beneficiary dies before you, and you do not name another primary beneficiary before death.</a:t>
            </a:r>
          </a:p>
          <a:p>
            <a:pPr lvl="1"/>
            <a:r>
              <a:rPr lang="en-US" dirty="0"/>
              <a:t>All primary beneficiaries must be deceased at the time of your death for a contingent beneficiary to receive a benefit.</a:t>
            </a:r>
          </a:p>
          <a:p>
            <a:r>
              <a:rPr lang="en-US" dirty="0"/>
              <a:t>Incidental death benefit beneficiary may receive a payment equal to your current annual earnable compensation if you die in service.</a:t>
            </a:r>
          </a:p>
        </p:txBody>
      </p:sp>
      <p:sp>
        <p:nvSpPr>
          <p:cNvPr id="4" name="Slide Number Placeholder 3">
            <a:extLst>
              <a:ext uri="{FF2B5EF4-FFF2-40B4-BE49-F238E27FC236}">
                <a16:creationId xmlns:a16="http://schemas.microsoft.com/office/drawing/2014/main" id="{266A3ED7-F5EE-5291-8EAE-82E508618FB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9" name="TextBox 8">
            <a:extLst>
              <a:ext uri="{FF2B5EF4-FFF2-40B4-BE49-F238E27FC236}">
                <a16:creationId xmlns:a16="http://schemas.microsoft.com/office/drawing/2014/main" id="{458B3E35-385A-AE2A-4E4F-04B33B0274DE}"/>
              </a:ext>
            </a:extLst>
          </p:cNvPr>
          <p:cNvSpPr txBox="1"/>
          <p:nvPr/>
        </p:nvSpPr>
        <p:spPr>
          <a:xfrm>
            <a:off x="609600" y="6054567"/>
            <a:ext cx="8258958"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Contingent beneficiary cannot be the same as primary.</a:t>
            </a:r>
            <a:endParaRPr lang="en-US" sz="1000" baseline="30000" dirty="0">
              <a:solidFill>
                <a:schemeClr val="tx2"/>
              </a:solidFill>
            </a:endParaRPr>
          </a:p>
        </p:txBody>
      </p:sp>
    </p:spTree>
    <p:extLst>
      <p:ext uri="{BB962C8B-B14F-4D97-AF65-F5344CB8AC3E}">
        <p14:creationId xmlns:p14="http://schemas.microsoft.com/office/powerpoint/2010/main" val="1594120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9F34EC-87AC-AB91-BE8B-20B09F91CE4B}"/>
              </a:ext>
            </a:extLst>
          </p:cNvPr>
          <p:cNvSpPr>
            <a:spLocks noGrp="1"/>
          </p:cNvSpPr>
          <p:nvPr>
            <p:ph sz="half" idx="1"/>
          </p:nvPr>
        </p:nvSpPr>
        <p:spPr/>
        <p:txBody>
          <a:bodyPr>
            <a:normAutofit/>
          </a:bodyPr>
          <a:lstStyle/>
          <a:p>
            <a:r>
              <a:rPr lang="en-US" dirty="0"/>
              <a:t>Must name primary and contingent beneficiaries for your retirement account directly with your selected service provider.</a:t>
            </a:r>
          </a:p>
          <a:p>
            <a:pPr lvl="1"/>
            <a:r>
              <a:rPr lang="en-US" dirty="0"/>
              <a:t>Upon your death, your beneficiary may be entitled to receive the cash value of your account but must file a claim with your service</a:t>
            </a:r>
            <a:r>
              <a:rPr lang="en-US" dirty="0">
                <a:solidFill>
                  <a:srgbClr val="FF0000"/>
                </a:solidFill>
              </a:rPr>
              <a:t> </a:t>
            </a:r>
            <a:r>
              <a:rPr lang="en-US" dirty="0"/>
              <a:t>provider.</a:t>
            </a:r>
          </a:p>
          <a:p>
            <a:r>
              <a:rPr lang="en-US" dirty="0"/>
              <a:t>Must name an incidental death beneficiary with PEBA, because your beneficiary might qualify for the active member incidental death benefit payment upon your death.</a:t>
            </a:r>
            <a:endParaRPr lang="en-US" dirty="0">
              <a:cs typeface="Times New Roman" pitchFamily="18" charset="0"/>
            </a:endParaRPr>
          </a:p>
          <a:p>
            <a:endParaRPr lang="en-US" dirty="0"/>
          </a:p>
        </p:txBody>
      </p:sp>
      <p:sp>
        <p:nvSpPr>
          <p:cNvPr id="2" name="Title 1"/>
          <p:cNvSpPr>
            <a:spLocks noGrp="1"/>
          </p:cNvSpPr>
          <p:nvPr>
            <p:ph type="title"/>
          </p:nvPr>
        </p:nvSpPr>
        <p:spPr/>
        <p:txBody>
          <a:bodyPr/>
          <a:lstStyle/>
          <a:p>
            <a:r>
              <a:rPr lang="en-US" dirty="0"/>
              <a:t>Beneficiaries for State ORP</a:t>
            </a:r>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283974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7B355D69-2C8F-22CD-6B7A-C17139A968E0}"/>
              </a:ext>
            </a:extLst>
          </p:cNvPr>
          <p:cNvSpPr>
            <a:spLocks noGrp="1"/>
          </p:cNvSpPr>
          <p:nvPr>
            <p:ph sz="half" idx="1"/>
          </p:nvPr>
        </p:nvSpPr>
        <p:spPr/>
        <p:txBody>
          <a:bodyPr>
            <a:normAutofit/>
          </a:bodyPr>
          <a:lstStyle/>
          <a:p>
            <a:r>
              <a:rPr lang="en-US" dirty="0"/>
              <a:t>Easiest way to name beneficiaries with PEBA is online using </a:t>
            </a:r>
            <a:r>
              <a:rPr lang="en-US" dirty="0">
                <a:hlinkClick r:id="rId3">
                  <a:extLst>
                    <a:ext uri="{A12FA001-AC4F-418D-AE19-62706E023703}">
                      <ahyp:hlinkClr xmlns:ahyp="http://schemas.microsoft.com/office/drawing/2018/hyperlinkcolor" val="tx"/>
                    </a:ext>
                  </a:extLst>
                </a:hlinkClick>
              </a:rPr>
              <a:t>Member Access</a:t>
            </a:r>
            <a:r>
              <a:rPr lang="en-US" dirty="0"/>
              <a:t>.</a:t>
            </a:r>
          </a:p>
          <a:p>
            <a:pPr lvl="1"/>
            <a:r>
              <a:rPr lang="en-US" dirty="0"/>
              <a:t>Refer to the </a:t>
            </a:r>
            <a:r>
              <a:rPr lang="en-US" i="1" dirty="0">
                <a:hlinkClick r:id="rId4">
                  <a:extLst>
                    <a:ext uri="{A12FA001-AC4F-418D-AE19-62706E023703}">
                      <ahyp:hlinkClr xmlns:ahyp="http://schemas.microsoft.com/office/drawing/2018/hyperlinkcolor" val="tx"/>
                    </a:ext>
                  </a:extLst>
                </a:hlinkClick>
              </a:rPr>
              <a:t>Designating Active Member Beneficiaries</a:t>
            </a:r>
            <a:r>
              <a:rPr lang="en-US" dirty="0"/>
              <a:t> flyer. </a:t>
            </a:r>
          </a:p>
          <a:p>
            <a:pPr lvl="1"/>
            <a:r>
              <a:rPr lang="en-US" dirty="0"/>
              <a:t>To designate a trust as your beneficiary, you must complete Form 1103.</a:t>
            </a:r>
          </a:p>
          <a:p>
            <a:pPr lvl="1"/>
            <a:endParaRPr lang="en-US" dirty="0"/>
          </a:p>
        </p:txBody>
      </p:sp>
      <p:sp>
        <p:nvSpPr>
          <p:cNvPr id="14" name="Content Placeholder 13">
            <a:extLst>
              <a:ext uri="{FF2B5EF4-FFF2-40B4-BE49-F238E27FC236}">
                <a16:creationId xmlns:a16="http://schemas.microsoft.com/office/drawing/2014/main" id="{C8DF40FA-4F95-5CE3-C308-19FE5CBF9424}"/>
              </a:ext>
            </a:extLst>
          </p:cNvPr>
          <p:cNvSpPr>
            <a:spLocks noGrp="1"/>
          </p:cNvSpPr>
          <p:nvPr>
            <p:ph sz="half" idx="2"/>
          </p:nvPr>
        </p:nvSpPr>
        <p:spPr/>
        <p:txBody>
          <a:bodyPr>
            <a:normAutofit/>
          </a:bodyPr>
          <a:lstStyle/>
          <a:p>
            <a:r>
              <a:rPr lang="en-US" dirty="0"/>
              <a:t>You can also complete the appropriate form, but forms require a notary signature and additional processing time:</a:t>
            </a:r>
            <a:endParaRPr lang="en-US" dirty="0">
              <a:hlinkClick r:id="rId5">
                <a:extLst>
                  <a:ext uri="{A12FA001-AC4F-418D-AE19-62706E023703}">
                    <ahyp:hlinkClr xmlns:ahyp="http://schemas.microsoft.com/office/drawing/2018/hyperlinkcolor" val="tx"/>
                  </a:ext>
                </a:extLst>
              </a:hlinkClick>
            </a:endParaRPr>
          </a:p>
          <a:p>
            <a:pPr lvl="1"/>
            <a:r>
              <a:rPr lang="en-US" i="1" dirty="0">
                <a:solidFill>
                  <a:srgbClr val="568EC1"/>
                </a:solidFill>
                <a:hlinkClick r:id="rId5">
                  <a:extLst>
                    <a:ext uri="{A12FA001-AC4F-418D-AE19-62706E023703}">
                      <ahyp:hlinkClr xmlns:ahyp="http://schemas.microsoft.com/office/drawing/2018/hyperlinkcolor" val="tx"/>
                    </a:ext>
                  </a:extLst>
                </a:hlinkClick>
              </a:rPr>
              <a:t>Active Member Beneficiary Form</a:t>
            </a:r>
            <a:r>
              <a:rPr lang="en-US" i="1" dirty="0"/>
              <a:t> </a:t>
            </a:r>
            <a:r>
              <a:rPr lang="en-US" dirty="0"/>
              <a:t>(Form 1102).</a:t>
            </a:r>
          </a:p>
          <a:p>
            <a:pPr lvl="1"/>
            <a:r>
              <a:rPr lang="en-US" i="1" dirty="0">
                <a:hlinkClick r:id="rId6"/>
              </a:rPr>
              <a:t>Beneficiary/Trustee Designation Form</a:t>
            </a:r>
            <a:r>
              <a:rPr lang="en-US" i="1" dirty="0"/>
              <a:t> </a:t>
            </a:r>
            <a:r>
              <a:rPr lang="en-US" dirty="0"/>
              <a:t>(Form 1103); trust must already exist.</a:t>
            </a:r>
          </a:p>
          <a:p>
            <a:pPr lvl="1"/>
            <a:r>
              <a:rPr lang="en-US" i="1" dirty="0">
                <a:hlinkClick r:id="rId7"/>
              </a:rPr>
              <a:t>State ORP Active Incidental Death Benefit Beneficiary Designation</a:t>
            </a:r>
            <a:r>
              <a:rPr lang="en-US" i="1" dirty="0"/>
              <a:t> </a:t>
            </a:r>
            <a:r>
              <a:rPr lang="en-US" dirty="0"/>
              <a:t>(Form 1106).</a:t>
            </a:r>
          </a:p>
          <a:p>
            <a:r>
              <a:rPr lang="en-US" dirty="0"/>
              <a:t>You can name multiple beneficiaries.</a:t>
            </a:r>
          </a:p>
          <a:p>
            <a:pPr lvl="1"/>
            <a:r>
              <a:rPr lang="en-US" dirty="0"/>
              <a:t>Benefits are split equally if multiple beneficiaries are named.</a:t>
            </a:r>
          </a:p>
        </p:txBody>
      </p:sp>
      <p:sp>
        <p:nvSpPr>
          <p:cNvPr id="2" name="Title 1">
            <a:extLst>
              <a:ext uri="{FF2B5EF4-FFF2-40B4-BE49-F238E27FC236}">
                <a16:creationId xmlns:a16="http://schemas.microsoft.com/office/drawing/2014/main" id="{67449D02-7652-6718-011E-BD3E02DD303D}"/>
              </a:ext>
            </a:extLst>
          </p:cNvPr>
          <p:cNvSpPr>
            <a:spLocks noGrp="1"/>
          </p:cNvSpPr>
          <p:nvPr>
            <p:ph type="title"/>
          </p:nvPr>
        </p:nvSpPr>
        <p:spPr/>
        <p:txBody>
          <a:bodyPr/>
          <a:lstStyle/>
          <a:p>
            <a:r>
              <a:rPr lang="en-US" dirty="0"/>
              <a:t>How to name your beneficiaries</a:t>
            </a:r>
          </a:p>
        </p:txBody>
      </p:sp>
      <p:sp>
        <p:nvSpPr>
          <p:cNvPr id="4" name="Slide Number Placeholder 3">
            <a:extLst>
              <a:ext uri="{FF2B5EF4-FFF2-40B4-BE49-F238E27FC236}">
                <a16:creationId xmlns:a16="http://schemas.microsoft.com/office/drawing/2014/main" id="{E552248D-7915-CDAA-5B26-CE6775D1096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874444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24CBB9-F076-3A39-DF49-612B0C56040C}"/>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679E02F7-771C-7CDF-D456-0FE08A5AB46E}"/>
              </a:ext>
            </a:extLst>
          </p:cNvPr>
          <p:cNvSpPr>
            <a:spLocks noGrp="1"/>
          </p:cNvSpPr>
          <p:nvPr>
            <p:ph sz="half" idx="1"/>
          </p:nvPr>
        </p:nvSpPr>
        <p:spPr/>
        <p:txBody>
          <a:bodyPr>
            <a:normAutofit fontScale="92500" lnSpcReduction="10000"/>
          </a:bodyPr>
          <a:lstStyle/>
          <a:p>
            <a:r>
              <a:rPr lang="en-US" dirty="0"/>
              <a:t>Occurs when:</a:t>
            </a:r>
          </a:p>
          <a:p>
            <a:pPr lvl="1"/>
            <a:r>
              <a:rPr lang="en-US" dirty="0"/>
              <a:t>PEBA and/or your State ORP service provider does not receive a beneficiary designation online or via a beneficiary form;</a:t>
            </a:r>
          </a:p>
          <a:p>
            <a:pPr lvl="1"/>
            <a:r>
              <a:rPr lang="en-US" dirty="0"/>
              <a:t>A section of beneficiary form is left blank or is not completed properly; or</a:t>
            </a:r>
          </a:p>
          <a:p>
            <a:pPr lvl="1"/>
            <a:r>
              <a:rPr lang="en-US" dirty="0"/>
              <a:t>All named beneficiaries predecease employee, and you do not name a new beneficiary.</a:t>
            </a:r>
          </a:p>
          <a:p>
            <a:r>
              <a:rPr lang="en-US" dirty="0"/>
              <a:t>Ensure you receive a confirmation letter from PEBA and/or your State ORP service provider listing your beneficiaries.</a:t>
            </a:r>
          </a:p>
        </p:txBody>
      </p:sp>
      <p:sp>
        <p:nvSpPr>
          <p:cNvPr id="4" name="Content Placeholder 3">
            <a:extLst>
              <a:ext uri="{FF2B5EF4-FFF2-40B4-BE49-F238E27FC236}">
                <a16:creationId xmlns:a16="http://schemas.microsoft.com/office/drawing/2014/main" id="{8DCA6C9B-BE1F-C016-A3EF-C68306BE54F5}"/>
              </a:ext>
            </a:extLst>
          </p:cNvPr>
          <p:cNvSpPr>
            <a:spLocks noGrp="1"/>
          </p:cNvSpPr>
          <p:nvPr>
            <p:ph sz="half" idx="2"/>
          </p:nvPr>
        </p:nvSpPr>
        <p:spPr>
          <a:xfrm>
            <a:off x="8601075" y="847724"/>
            <a:ext cx="2981325" cy="5443347"/>
          </a:xfrm>
        </p:spPr>
        <p:txBody>
          <a:bodyPr anchor="ctr"/>
          <a:lstStyle/>
          <a:p>
            <a:pPr marL="0" indent="0">
              <a:buNone/>
            </a:pPr>
            <a:r>
              <a:rPr lang="en-US" dirty="0"/>
              <a:t>It is good practice to review and update your beneficiary information periodically, especially if you have had an important life event. </a:t>
            </a:r>
          </a:p>
          <a:p>
            <a:endParaRPr lang="en-US" dirty="0"/>
          </a:p>
        </p:txBody>
      </p:sp>
      <p:sp>
        <p:nvSpPr>
          <p:cNvPr id="5" name="Title 4">
            <a:extLst>
              <a:ext uri="{FF2B5EF4-FFF2-40B4-BE49-F238E27FC236}">
                <a16:creationId xmlns:a16="http://schemas.microsoft.com/office/drawing/2014/main" id="{4597976F-07A6-4245-B1A4-531374BF441C}"/>
              </a:ext>
            </a:extLst>
          </p:cNvPr>
          <p:cNvSpPr>
            <a:spLocks noGrp="1"/>
          </p:cNvSpPr>
          <p:nvPr>
            <p:ph type="title"/>
          </p:nvPr>
        </p:nvSpPr>
        <p:spPr/>
        <p:txBody>
          <a:bodyPr/>
          <a:lstStyle/>
          <a:p>
            <a:r>
              <a:rPr lang="en-US" dirty="0"/>
              <a:t>When beneficiary defaults to estate</a:t>
            </a:r>
          </a:p>
        </p:txBody>
      </p:sp>
    </p:spTree>
    <p:extLst>
      <p:ext uri="{BB962C8B-B14F-4D97-AF65-F5344CB8AC3E}">
        <p14:creationId xmlns:p14="http://schemas.microsoft.com/office/powerpoint/2010/main" val="1638488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26141</TotalTime>
  <Words>506</Words>
  <Application>Microsoft Office PowerPoint</Application>
  <PresentationFormat>Widescreen</PresentationFormat>
  <Paragraphs>48</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Beneficiaries</vt:lpstr>
      <vt:lpstr>Intended audience</vt:lpstr>
      <vt:lpstr>Types of beneficiaries for SCRS, PORS benefits</vt:lpstr>
      <vt:lpstr>Beneficiaries for State ORP</vt:lpstr>
      <vt:lpstr>How to name your beneficiaries</vt:lpstr>
      <vt:lpstr>When beneficiary defaults to estate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706</cp:revision>
  <cp:lastPrinted>2024-06-06T13:47:10Z</cp:lastPrinted>
  <dcterms:created xsi:type="dcterms:W3CDTF">2019-11-01T12:34:11Z</dcterms:created>
  <dcterms:modified xsi:type="dcterms:W3CDTF">2024-06-06T15:39:50Z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