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7"/>
  </p:notesMasterIdLst>
  <p:handoutMasterIdLst>
    <p:handoutMasterId r:id="rId8"/>
  </p:handoutMasterIdLst>
  <p:sldIdLst>
    <p:sldId id="256" r:id="rId2"/>
    <p:sldId id="472" r:id="rId3"/>
    <p:sldId id="457" r:id="rId4"/>
    <p:sldId id="473" r:id="rId5"/>
    <p:sldId id="471" r:id="rId6"/>
  </p:sldIdLst>
  <p:sldSz cx="12192000" cy="6858000"/>
  <p:notesSz cx="7023100" cy="9309100"/>
  <p:custDataLst>
    <p:tags r:id="rId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69F3596-F32A-6A11-B93C-60EEA29904A9}" name="Heather H. Young" initials="HHY" userId="S::ryounh@peba.sc.gov::9a85b619-8fd1-4dec-b439-2514df7fe89a" providerId="AD"/>
  <p188:author id="{30ECEDC3-5A9C-DBC7-6255-80184EBB490D}" name="Angela A. Thornton" initials="AAT" userId="S::rthora@peba.sc.gov::5fd82288-7ab6-4911-991c-9d6c805828a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05" autoAdjust="0"/>
    <p:restoredTop sz="88837" autoAdjust="0"/>
  </p:normalViewPr>
  <p:slideViewPr>
    <p:cSldViewPr snapToGrid="0">
      <p:cViewPr varScale="1">
        <p:scale>
          <a:sx n="71" d="100"/>
          <a:sy n="71" d="100"/>
        </p:scale>
        <p:origin x="998" y="48"/>
      </p:cViewPr>
      <p:guideLst/>
    </p:cSldViewPr>
  </p:slideViewPr>
  <p:outlineViewPr>
    <p:cViewPr>
      <p:scale>
        <a:sx n="33" d="100"/>
        <a:sy n="33" d="100"/>
      </p:scale>
      <p:origin x="0" y="0"/>
    </p:cViewPr>
  </p:outlineViewPr>
  <p:notesTextViewPr>
    <p:cViewPr>
      <p:scale>
        <a:sx n="150" d="100"/>
        <a:sy n="150" d="100"/>
      </p:scale>
      <p:origin x="0" y="0"/>
    </p:cViewPr>
  </p:notesTextViewPr>
  <p:sorterViewPr>
    <p:cViewPr>
      <p:scale>
        <a:sx n="100" d="100"/>
        <a:sy n="100" d="100"/>
      </p:scale>
      <p:origin x="0" y="-2712"/>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tags" Target="tags/tag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4/21/2025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4/21/2025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notesMaster" Target="../notesMasters/notesMaster1.xml"/><Relationship Id="rId1" Type="http://schemas.openxmlformats.org/officeDocument/2006/relationships/tags" Target="../tags/tag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sz="10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36C5A97-FE1B-4EFC-9C73-B1258035E011}" type="slidenum">
              <a:rPr lang="en-US" smtClean="0"/>
              <a:t>2</a:t>
            </a:fld>
            <a:endParaRPr lang="en-US"/>
          </a:p>
        </p:txBody>
      </p:sp>
    </p:spTree>
    <p:extLst>
      <p:ext uri="{BB962C8B-B14F-4D97-AF65-F5344CB8AC3E}">
        <p14:creationId xmlns:p14="http://schemas.microsoft.com/office/powerpoint/2010/main" val="230669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3</a:t>
            </a:fld>
            <a:endParaRPr lang="en-US" dirty="0"/>
          </a:p>
        </p:txBody>
      </p:sp>
    </p:spTree>
    <p:extLst>
      <p:ext uri="{BB962C8B-B14F-4D97-AF65-F5344CB8AC3E}">
        <p14:creationId xmlns:p14="http://schemas.microsoft.com/office/powerpoint/2010/main" val="91211164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8"/>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89"/>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hyperlink" Target="https://peba.sc.gov/nyb"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hyperlink" Target="https://peba.sc.gov/publications" TargetMode="Externa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8.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2" Type="http://schemas.openxmlformats.org/officeDocument/2006/relationships/hyperlink" Target="https://www.peba.sc.gov/forms"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6550" y="2011680"/>
            <a:ext cx="5759450" cy="2310938"/>
          </a:xfrm>
        </p:spPr>
        <p:txBody>
          <a:bodyPr/>
          <a:lstStyle/>
          <a:p>
            <a:r>
              <a:rPr lang="en-US" dirty="0"/>
              <a:t>Disability retirement</a:t>
            </a:r>
          </a:p>
        </p:txBody>
      </p:sp>
      <p:sp>
        <p:nvSpPr>
          <p:cNvPr id="3" name="Subtitle 2"/>
          <p:cNvSpPr>
            <a:spLocks noGrp="1"/>
          </p:cNvSpPr>
          <p:nvPr>
            <p:ph type="subTitle" idx="1"/>
          </p:nvPr>
        </p:nvSpPr>
        <p:spPr>
          <a:xfrm>
            <a:off x="336550" y="4663456"/>
            <a:ext cx="3304425" cy="1803862"/>
          </a:xfrm>
        </p:spPr>
        <p:txBody>
          <a:bodyPr/>
          <a:lstStyle/>
          <a:p>
            <a:r>
              <a:rPr lang="en-US" dirty="0"/>
              <a:t>Retirement Orientation and Education</a:t>
            </a:r>
          </a:p>
          <a:p>
            <a:r>
              <a:rPr lang="en-US" dirty="0"/>
              <a:t>Fiscal year 2026</a:t>
            </a:r>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0168795-D586-BF1A-17A3-040D771D87EC}"/>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81A60FA9-5000-00E1-B9B2-2D74ECC89437}"/>
              </a:ext>
            </a:extLst>
          </p:cNvPr>
          <p:cNvSpPr>
            <a:spLocks noGrp="1"/>
          </p:cNvSpPr>
          <p:nvPr>
            <p:ph sz="half" idx="1"/>
          </p:nvPr>
        </p:nvSpPr>
        <p:spPr/>
        <p:txBody>
          <a:bodyPr>
            <a:normAutofit/>
          </a:bodyPr>
          <a:lstStyle/>
          <a:p>
            <a:pPr marL="0" indent="0">
              <a:buNone/>
            </a:pPr>
            <a:r>
              <a:rPr lang="en-US" dirty="0"/>
              <a:t>This presentation is focused on the eligibility requirements and plan provisions for Class Three members. Class Three members are those whose earned service began on or after July 1, 2012.</a:t>
            </a:r>
          </a:p>
          <a:p>
            <a:pPr marL="0" indent="0">
              <a:buNone/>
            </a:pPr>
            <a:r>
              <a:rPr lang="en-US" dirty="0"/>
              <a:t>Class Two members, those whose earned service began before July 1, 2012, are encouraged to review the summary flyers for Class Two on our </a:t>
            </a:r>
            <a:r>
              <a:rPr lang="en-US" i="1" dirty="0">
                <a:solidFill>
                  <a:srgbClr val="FF0000"/>
                </a:solidFill>
                <a:hlinkClick r:id="rId3"/>
              </a:rPr>
              <a:t>Navigating Your Benefits</a:t>
            </a:r>
            <a:r>
              <a:rPr lang="en-US" dirty="0">
                <a:solidFill>
                  <a:srgbClr val="FF0000"/>
                </a:solidFill>
              </a:rPr>
              <a:t> </a:t>
            </a:r>
            <a:r>
              <a:rPr lang="en-US" dirty="0"/>
              <a:t>webpage and</a:t>
            </a:r>
            <a:r>
              <a:rPr lang="en-US" dirty="0">
                <a:solidFill>
                  <a:srgbClr val="FF0000"/>
                </a:solidFill>
              </a:rPr>
              <a:t> </a:t>
            </a:r>
            <a:r>
              <a:rPr lang="en-US" dirty="0"/>
              <a:t>retirement publications at </a:t>
            </a:r>
            <a:r>
              <a:rPr lang="en-US" dirty="0">
                <a:hlinkClick r:id="rId4"/>
              </a:rPr>
              <a:t>peba.sc.gov/publications</a:t>
            </a:r>
            <a:r>
              <a:rPr lang="en-US" dirty="0"/>
              <a:t> for more information.</a:t>
            </a:r>
          </a:p>
          <a:p>
            <a:endParaRPr lang="en-US" dirty="0"/>
          </a:p>
        </p:txBody>
      </p:sp>
      <p:sp>
        <p:nvSpPr>
          <p:cNvPr id="4" name="Title 3">
            <a:extLst>
              <a:ext uri="{FF2B5EF4-FFF2-40B4-BE49-F238E27FC236}">
                <a16:creationId xmlns:a16="http://schemas.microsoft.com/office/drawing/2014/main" id="{F83D8D73-FB8B-99D6-02F3-7B21A1CF3F73}"/>
              </a:ext>
            </a:extLst>
          </p:cNvPr>
          <p:cNvSpPr>
            <a:spLocks noGrp="1"/>
          </p:cNvSpPr>
          <p:nvPr>
            <p:ph type="title"/>
          </p:nvPr>
        </p:nvSpPr>
        <p:spPr/>
        <p:txBody>
          <a:bodyPr/>
          <a:lstStyle/>
          <a:p>
            <a:r>
              <a:rPr lang="en-US" dirty="0"/>
              <a:t>Intended audience</a:t>
            </a:r>
          </a:p>
        </p:txBody>
      </p:sp>
    </p:spTree>
    <p:extLst>
      <p:ext uri="{BB962C8B-B14F-4D97-AF65-F5344CB8AC3E}">
        <p14:creationId xmlns:p14="http://schemas.microsoft.com/office/powerpoint/2010/main" val="24658894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DA0C133-4754-2193-7517-6DC737EC2ACD}"/>
              </a:ext>
            </a:extLst>
          </p:cNvPr>
          <p:cNvSpPr>
            <a:spLocks noGrp="1"/>
          </p:cNvSpPr>
          <p:nvPr>
            <p:ph sz="half" idx="1"/>
          </p:nvPr>
        </p:nvSpPr>
        <p:spPr>
          <a:xfrm>
            <a:off x="609599" y="2917779"/>
            <a:ext cx="5866015" cy="3373294"/>
          </a:xfrm>
        </p:spPr>
        <p:txBody>
          <a:bodyPr/>
          <a:lstStyle/>
          <a:p>
            <a:pPr eaLnBrk="1" hangingPunct="1"/>
            <a:r>
              <a:rPr lang="en-US" altLang="en-US" dirty="0"/>
              <a:t>Must be in service with covered employer, meaning you:</a:t>
            </a:r>
          </a:p>
          <a:p>
            <a:pPr lvl="1" eaLnBrk="1" hangingPunct="1"/>
            <a:r>
              <a:rPr lang="en-US" altLang="en-US" dirty="0"/>
              <a:t>Are not yet retired (or for SCRS, have not been retired for more than one year); and</a:t>
            </a:r>
          </a:p>
          <a:p>
            <a:pPr lvl="1" eaLnBrk="1" hangingPunct="1"/>
            <a:r>
              <a:rPr lang="en-US" altLang="en-US" dirty="0"/>
              <a:t>Were on payroll less than one year ago.</a:t>
            </a:r>
          </a:p>
          <a:p>
            <a:pPr eaLnBrk="1" hangingPunct="1"/>
            <a:r>
              <a:rPr lang="en-US" altLang="en-US" dirty="0"/>
              <a:t>Unless injury is job-related, you must have eight years earned service.</a:t>
            </a:r>
          </a:p>
        </p:txBody>
      </p:sp>
      <p:sp>
        <p:nvSpPr>
          <p:cNvPr id="2" name="Title 1">
            <a:extLst>
              <a:ext uri="{FF2B5EF4-FFF2-40B4-BE49-F238E27FC236}">
                <a16:creationId xmlns:a16="http://schemas.microsoft.com/office/drawing/2014/main" id="{209C5370-E527-7F0B-BB60-81CE37960892}"/>
              </a:ext>
            </a:extLst>
          </p:cNvPr>
          <p:cNvSpPr>
            <a:spLocks noGrp="1"/>
          </p:cNvSpPr>
          <p:nvPr>
            <p:ph type="title"/>
          </p:nvPr>
        </p:nvSpPr>
        <p:spPr>
          <a:xfrm>
            <a:off x="609600" y="228599"/>
            <a:ext cx="4702234" cy="2223655"/>
          </a:xfrm>
        </p:spPr>
        <p:txBody>
          <a:bodyPr/>
          <a:lstStyle/>
          <a:p>
            <a:r>
              <a:rPr lang="en-US" dirty="0"/>
              <a:t>SCRS, PORS disability retirement eligibility</a:t>
            </a:r>
          </a:p>
        </p:txBody>
      </p:sp>
      <p:sp>
        <p:nvSpPr>
          <p:cNvPr id="4" name="Slide Number Placeholder 3"/>
          <p:cNvSpPr>
            <a:spLocks noGrp="1"/>
          </p:cNvSpPr>
          <p:nvPr>
            <p:ph type="sldNum" sz="quarter" idx="12"/>
          </p:nvPr>
        </p:nvSpPr>
        <p:spPr>
          <a:xfrm>
            <a:off x="11019348" y="6301044"/>
            <a:ext cx="1072896" cy="457200"/>
          </a:xfrm>
        </p:spPr>
        <p:txBody>
          <a:bodyPr/>
          <a:lstStyle/>
          <a:p>
            <a:fld id="{28024367-D536-4F59-B2ED-0E7825EDA9AF}" type="slidenum">
              <a:rPr lang="en-US" smtClean="0"/>
              <a:pPr/>
              <a:t>3</a:t>
            </a:fld>
            <a:endParaRPr lang="en-US" dirty="0"/>
          </a:p>
        </p:txBody>
      </p:sp>
    </p:spTree>
    <p:custDataLst>
      <p:tags r:id="rId1"/>
    </p:custDataLst>
    <p:extLst>
      <p:ext uri="{BB962C8B-B14F-4D97-AF65-F5344CB8AC3E}">
        <p14:creationId xmlns:p14="http://schemas.microsoft.com/office/powerpoint/2010/main" val="11149211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E2AF615-2087-899F-B83E-48F5C1A1DEAA}"/>
              </a:ext>
            </a:extLst>
          </p:cNvPr>
          <p:cNvSpPr>
            <a:spLocks noGrp="1"/>
          </p:cNvSpPr>
          <p:nvPr>
            <p:ph sz="half" idx="1"/>
          </p:nvPr>
        </p:nvSpPr>
        <p:spPr/>
        <p:txBody>
          <a:bodyPr/>
          <a:lstStyle/>
          <a:p>
            <a:r>
              <a:rPr lang="en-US" dirty="0"/>
              <a:t>Must apply within one year of date of termination from covered employer.</a:t>
            </a:r>
          </a:p>
          <a:p>
            <a:r>
              <a:rPr lang="en-US" dirty="0"/>
              <a:t>You cannot apply for disability retirement in Member Access. The required forms are available at </a:t>
            </a:r>
            <a:r>
              <a:rPr lang="en-US" dirty="0">
                <a:hlinkClick r:id="rId2">
                  <a:extLst>
                    <a:ext uri="{A12FA001-AC4F-418D-AE19-62706E023703}">
                      <ahyp:hlinkClr xmlns:ahyp="http://schemas.microsoft.com/office/drawing/2018/hyperlinkcolor" val="tx"/>
                    </a:ext>
                  </a:extLst>
                </a:hlinkClick>
              </a:rPr>
              <a:t>peba.sc.gov/forms</a:t>
            </a:r>
            <a:r>
              <a:rPr lang="en-US" dirty="0"/>
              <a:t>.</a:t>
            </a:r>
          </a:p>
        </p:txBody>
      </p:sp>
      <p:sp>
        <p:nvSpPr>
          <p:cNvPr id="3" name="Content Placeholder 2">
            <a:extLst>
              <a:ext uri="{FF2B5EF4-FFF2-40B4-BE49-F238E27FC236}">
                <a16:creationId xmlns:a16="http://schemas.microsoft.com/office/drawing/2014/main" id="{7CB18E45-3270-406C-545F-F3556ED22542}"/>
              </a:ext>
            </a:extLst>
          </p:cNvPr>
          <p:cNvSpPr>
            <a:spLocks noGrp="1"/>
          </p:cNvSpPr>
          <p:nvPr>
            <p:ph sz="half" idx="2"/>
          </p:nvPr>
        </p:nvSpPr>
        <p:spPr/>
        <p:txBody>
          <a:bodyPr/>
          <a:lstStyle/>
          <a:p>
            <a:r>
              <a:rPr lang="en-US" dirty="0"/>
              <a:t>For SCRS, must be approved for a disability benefit by the Social Security Administration.</a:t>
            </a:r>
          </a:p>
          <a:p>
            <a:pPr lvl="1"/>
            <a:r>
              <a:rPr lang="en-US" dirty="0"/>
              <a:t>Do not wait for approval from the Social Security Administration to apply for disability.</a:t>
            </a:r>
          </a:p>
          <a:p>
            <a:r>
              <a:rPr lang="en-US" dirty="0"/>
              <a:t>For PORS, must be found permanently disabled from performing your job duties by the PORS medical board comprised of three physicians.</a:t>
            </a:r>
          </a:p>
          <a:p>
            <a:r>
              <a:rPr lang="en-US" dirty="0"/>
              <a:t>There is no disability coverage under State ORP. </a:t>
            </a:r>
          </a:p>
        </p:txBody>
      </p:sp>
      <p:sp>
        <p:nvSpPr>
          <p:cNvPr id="4" name="Title 3">
            <a:extLst>
              <a:ext uri="{FF2B5EF4-FFF2-40B4-BE49-F238E27FC236}">
                <a16:creationId xmlns:a16="http://schemas.microsoft.com/office/drawing/2014/main" id="{9C79C833-192F-CCE7-31D8-CD402324EE9D}"/>
              </a:ext>
            </a:extLst>
          </p:cNvPr>
          <p:cNvSpPr>
            <a:spLocks noGrp="1"/>
          </p:cNvSpPr>
          <p:nvPr>
            <p:ph type="title"/>
          </p:nvPr>
        </p:nvSpPr>
        <p:spPr/>
        <p:txBody>
          <a:bodyPr/>
          <a:lstStyle/>
          <a:p>
            <a:r>
              <a:rPr lang="en-US" dirty="0"/>
              <a:t>Disability retirement eligibility </a:t>
            </a:r>
          </a:p>
        </p:txBody>
      </p:sp>
      <p:sp>
        <p:nvSpPr>
          <p:cNvPr id="5" name="Slide Number Placeholder 4">
            <a:extLst>
              <a:ext uri="{FF2B5EF4-FFF2-40B4-BE49-F238E27FC236}">
                <a16:creationId xmlns:a16="http://schemas.microsoft.com/office/drawing/2014/main" id="{42261BC1-3968-DE16-6F22-C96CE930BA58}"/>
              </a:ext>
            </a:extLst>
          </p:cNvPr>
          <p:cNvSpPr>
            <a:spLocks noGrp="1"/>
          </p:cNvSpPr>
          <p:nvPr>
            <p:ph type="sldNum" sz="quarter" idx="12"/>
          </p:nvPr>
        </p:nvSpPr>
        <p:spPr/>
        <p:txBody>
          <a:bodyPr/>
          <a:lstStyle/>
          <a:p>
            <a:fld id="{28024367-D536-4F59-B2ED-0E7825EDA9AF}" type="slidenum">
              <a:rPr lang="en-US" smtClean="0"/>
              <a:pPr/>
              <a:t>4</a:t>
            </a:fld>
            <a:endParaRPr lang="en-US" dirty="0"/>
          </a:p>
        </p:txBody>
      </p:sp>
    </p:spTree>
    <p:extLst>
      <p:ext uri="{BB962C8B-B14F-4D97-AF65-F5344CB8AC3E}">
        <p14:creationId xmlns:p14="http://schemas.microsoft.com/office/powerpoint/2010/main" val="22702456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ABCAFFF-9323-CEDE-3F82-3C73C88C7FEA}"/>
              </a:ext>
            </a:extLst>
          </p:cNvPr>
          <p:cNvSpPr>
            <a:spLocks noGrp="1"/>
          </p:cNvSpPr>
          <p:nvPr>
            <p:ph type="sldNum" sz="quarter" idx="12"/>
          </p:nvPr>
        </p:nvSpPr>
        <p:spPr/>
        <p:txBody>
          <a:bodyPr/>
          <a:lstStyle/>
          <a:p>
            <a:fld id="{28024367-D536-4F59-B2ED-0E7825EDA9AF}" type="slidenum">
              <a:rPr lang="en-US" smtClean="0"/>
              <a:pPr/>
              <a:t>5</a:t>
            </a:fld>
            <a:endParaRPr lang="en-US" dirty="0"/>
          </a:p>
        </p:txBody>
      </p:sp>
    </p:spTree>
    <p:extLst>
      <p:ext uri="{BB962C8B-B14F-4D97-AF65-F5344CB8AC3E}">
        <p14:creationId xmlns:p14="http://schemas.microsoft.com/office/powerpoint/2010/main" val="106118763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UDIO_ID" val="375"/>
  <p:tag name="ARTICULATE_AUDIO_RECORDED" val="1"/>
  <p:tag name="ELAPSEDTIME" val="14.7"/>
  <p:tag name="ARTICULATE_SLIDE_THUMBNAIL_REFRESH" val="1"/>
  <p:tag name="ARTICULATE_USED_LAYOUT" val="3"/>
</p:tagLst>
</file>

<file path=ppt/tags/tag5.xml><?xml version="1.0" encoding="utf-8"?>
<p:tagLst xmlns:a="http://schemas.openxmlformats.org/drawingml/2006/main" xmlns:r="http://schemas.openxmlformats.org/officeDocument/2006/relationships" xmlns:p="http://schemas.openxmlformats.org/presentationml/2006/main">
  <p:tag name="BULLET_2" val="8226"/>
  <p:tag name="BULLET_1" val="8226"/>
  <p:tag name="MARGIN_1" val="0"/>
  <p:tag name="MARGIN_2" val="36"/>
  <p:tag name="MARGIN_3" val="72"/>
  <p:tag name="MARGIN_4" val="108"/>
  <p:tag name="MARGIN_5" val="144"/>
  <p:tag name="FONT_SIZE" val="12"/>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26243</TotalTime>
  <Words>259</Words>
  <Application>Microsoft Office PowerPoint</Application>
  <PresentationFormat>Widescreen</PresentationFormat>
  <Paragraphs>25</Paragraphs>
  <Slides>5</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Calibri Light</vt:lpstr>
      <vt:lpstr>Times New Roman</vt:lpstr>
      <vt:lpstr>Tw Cen MT Condensed</vt:lpstr>
      <vt:lpstr>2_Office Theme</vt:lpstr>
      <vt:lpstr>Disability retirement</vt:lpstr>
      <vt:lpstr>Intended audience</vt:lpstr>
      <vt:lpstr>SCRS, PORS disability retirement eligibility</vt:lpstr>
      <vt:lpstr>Disability retirement eligibility </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709</cp:revision>
  <cp:lastPrinted>2024-06-06T13:47:10Z</cp:lastPrinted>
  <dcterms:created xsi:type="dcterms:W3CDTF">2019-11-01T12:34:11Z</dcterms:created>
  <dcterms:modified xsi:type="dcterms:W3CDTF">2025-04-21T15:11:39Z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