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256" r:id="rId2"/>
    <p:sldId id="472" r:id="rId3"/>
    <p:sldId id="273" r:id="rId4"/>
    <p:sldId id="275" r:id="rId5"/>
    <p:sldId id="413" r:id="rId6"/>
    <p:sldId id="466" r:id="rId7"/>
    <p:sldId id="277" r:id="rId8"/>
    <p:sldId id="278" r:id="rId9"/>
    <p:sldId id="471" r:id="rId10"/>
  </p:sldIdLst>
  <p:sldSz cx="12192000" cy="6858000"/>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71" d="100"/>
          <a:sy n="71" d="100"/>
        </p:scale>
        <p:origin x="998" y="4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23066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505287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4230070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6C5A97-FE1B-4EFC-9C73-B1258035E011}" type="slidenum">
              <a:rPr lang="en-US" smtClean="0"/>
              <a:t>7</a:t>
            </a:fld>
            <a:endParaRPr lang="en-US" dirty="0"/>
          </a:p>
        </p:txBody>
      </p:sp>
    </p:spTree>
    <p:extLst>
      <p:ext uri="{BB962C8B-B14F-4D97-AF65-F5344CB8AC3E}">
        <p14:creationId xmlns:p14="http://schemas.microsoft.com/office/powerpoint/2010/main" val="3413701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7044">
              <a:defRPr/>
            </a:pPr>
            <a:endParaRPr lang="en-US" dirty="0"/>
          </a:p>
        </p:txBody>
      </p:sp>
      <p:sp>
        <p:nvSpPr>
          <p:cNvPr id="4" name="Slide Number Placeholder 3"/>
          <p:cNvSpPr>
            <a:spLocks noGrp="1"/>
          </p:cNvSpPr>
          <p:nvPr>
            <p:ph type="sldNum" sz="quarter" idx="10"/>
          </p:nvPr>
        </p:nvSpPr>
        <p:spPr/>
        <p:txBody>
          <a:bodyPr/>
          <a:lstStyle/>
          <a:p>
            <a:fld id="{036C5A97-FE1B-4EFC-9C73-B1258035E011}" type="slidenum">
              <a:rPr lang="en-US" smtClean="0"/>
              <a:t>8</a:t>
            </a:fld>
            <a:endParaRPr lang="en-US" dirty="0"/>
          </a:p>
        </p:txBody>
      </p:sp>
    </p:spTree>
    <p:extLst>
      <p:ext uri="{BB962C8B-B14F-4D97-AF65-F5344CB8AC3E}">
        <p14:creationId xmlns:p14="http://schemas.microsoft.com/office/powerpoint/2010/main" val="1568945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nyb"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In-service death benefits</a:t>
            </a:r>
          </a:p>
        </p:txBody>
      </p:sp>
      <p:sp>
        <p:nvSpPr>
          <p:cNvPr id="3" name="Subtitle 2"/>
          <p:cNvSpPr>
            <a:spLocks noGrp="1"/>
          </p:cNvSpPr>
          <p:nvPr>
            <p:ph type="subTitle" idx="1"/>
          </p:nvPr>
        </p:nvSpPr>
        <p:spPr>
          <a:xfrm>
            <a:off x="336550" y="4663456"/>
            <a:ext cx="3304425" cy="1803862"/>
          </a:xfrm>
        </p:spPr>
        <p:txBody>
          <a:bodyPr/>
          <a:lstStyle/>
          <a:p>
            <a:r>
              <a:rPr lang="en-US" dirty="0"/>
              <a:t>Retirement Orientation and Education</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168795-D586-BF1A-17A3-040D771D87EC}"/>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81A60FA9-5000-00E1-B9B2-2D74ECC89437}"/>
              </a:ext>
            </a:extLst>
          </p:cNvPr>
          <p:cNvSpPr>
            <a:spLocks noGrp="1"/>
          </p:cNvSpPr>
          <p:nvPr>
            <p:ph sz="half" idx="1"/>
          </p:nvPr>
        </p:nvSpPr>
        <p:spPr/>
        <p:txBody>
          <a:bodyPr>
            <a:normAutofit/>
          </a:bodyPr>
          <a:lstStyle/>
          <a:p>
            <a:pPr marL="0" indent="0">
              <a:buNone/>
            </a:pPr>
            <a:r>
              <a:rPr lang="en-US" dirty="0"/>
              <a:t>This presentation is focused on the eligibility requirements and plan provisions for Class Three members. Class Three members are those whose earned service began on or after July 1, 2012.</a:t>
            </a:r>
          </a:p>
          <a:p>
            <a:pPr marL="0" indent="0">
              <a:buNone/>
            </a:pPr>
            <a:r>
              <a:rPr lang="en-US" dirty="0"/>
              <a:t>Class Two members, those whose earned service began before July 1, 2012, are encouraged to review the summary flyers for Class Two on our </a:t>
            </a:r>
            <a:r>
              <a:rPr lang="en-US" i="1" dirty="0">
                <a:solidFill>
                  <a:srgbClr val="FF0000"/>
                </a:solidFill>
                <a:hlinkClick r:id="rId3"/>
              </a:rPr>
              <a:t>Navigating Your Benefits</a:t>
            </a:r>
            <a:r>
              <a:rPr lang="en-US" dirty="0">
                <a:solidFill>
                  <a:srgbClr val="FF0000"/>
                </a:solidFill>
              </a:rPr>
              <a:t> </a:t>
            </a:r>
            <a:r>
              <a:rPr lang="en-US" dirty="0"/>
              <a:t>webpage and</a:t>
            </a:r>
            <a:r>
              <a:rPr lang="en-US" dirty="0">
                <a:solidFill>
                  <a:srgbClr val="FF0000"/>
                </a:solidFill>
              </a:rPr>
              <a:t> </a:t>
            </a:r>
            <a:r>
              <a:rPr lang="en-US" dirty="0"/>
              <a:t>retirement publications at </a:t>
            </a:r>
            <a:r>
              <a:rPr lang="en-US" dirty="0">
                <a:hlinkClick r:id="rId4"/>
              </a:rPr>
              <a:t>peba.sc.gov/publications</a:t>
            </a:r>
            <a:r>
              <a:rPr lang="en-US" dirty="0"/>
              <a:t> for more information.</a:t>
            </a:r>
          </a:p>
          <a:p>
            <a:endParaRPr lang="en-US" dirty="0"/>
          </a:p>
        </p:txBody>
      </p:sp>
      <p:sp>
        <p:nvSpPr>
          <p:cNvPr id="4" name="Title 3">
            <a:extLst>
              <a:ext uri="{FF2B5EF4-FFF2-40B4-BE49-F238E27FC236}">
                <a16:creationId xmlns:a16="http://schemas.microsoft.com/office/drawing/2014/main" id="{F83D8D73-FB8B-99D6-02F3-7B21A1CF3F73}"/>
              </a:ext>
            </a:extLst>
          </p:cNvPr>
          <p:cNvSpPr>
            <a:spLocks noGrp="1"/>
          </p:cNvSpPr>
          <p:nvPr>
            <p:ph type="title"/>
          </p:nvPr>
        </p:nvSpPr>
        <p:spPr/>
        <p:txBody>
          <a:bodyPr/>
          <a:lstStyle/>
          <a:p>
            <a:r>
              <a:rPr lang="en-US" dirty="0"/>
              <a:t>Intended audience</a:t>
            </a:r>
          </a:p>
        </p:txBody>
      </p:sp>
    </p:spTree>
    <p:extLst>
      <p:ext uri="{BB962C8B-B14F-4D97-AF65-F5344CB8AC3E}">
        <p14:creationId xmlns:p14="http://schemas.microsoft.com/office/powerpoint/2010/main" val="2465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normAutofit/>
          </a:bodyPr>
          <a:lstStyle/>
          <a:p>
            <a:r>
              <a:rPr lang="en-US" dirty="0"/>
              <a:t>Refund of contributions or monthly benefit</a:t>
            </a:r>
          </a:p>
        </p:txBody>
      </p:sp>
      <p:sp>
        <p:nvSpPr>
          <p:cNvPr id="3" name="Content Placeholder 2"/>
          <p:cNvSpPr>
            <a:spLocks noGrp="1"/>
          </p:cNvSpPr>
          <p:nvPr>
            <p:ph idx="1"/>
          </p:nvPr>
        </p:nvSpPr>
        <p:spPr>
          <a:xfrm>
            <a:off x="609600" y="2510455"/>
            <a:ext cx="10972800" cy="3790590"/>
          </a:xfrm>
        </p:spPr>
        <p:txBody>
          <a:bodyPr/>
          <a:lstStyle/>
          <a:p>
            <a:pPr lvl="0"/>
            <a:r>
              <a:rPr lang="en-US" dirty="0"/>
              <a:t>If you die in service as an active member of SCRS or PORS, your beneficiary may be entitled to receive:</a:t>
            </a:r>
          </a:p>
          <a:p>
            <a:pPr lvl="1"/>
            <a:r>
              <a:rPr lang="en-US" dirty="0"/>
              <a:t>A refund of your contributions plus the interest earned on your account; or</a:t>
            </a:r>
          </a:p>
          <a:p>
            <a:pPr lvl="1"/>
            <a:r>
              <a:rPr lang="en-US" dirty="0"/>
              <a:t>A monthly benefit if you are a Class Three member with at least eight years of earned service credit, and you have either 15 years of total service credit or are at least age 60 (SCRS) or age 55 (PORS) at time of death.</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1981053681"/>
      </p:ext>
    </p:extLst>
  </p:cSld>
  <p:clrMapOvr>
    <a:masterClrMapping/>
  </p:clrMapOvr>
  <mc:AlternateContent xmlns:mc="http://schemas.openxmlformats.org/markup-compatibility/2006" xmlns:p14="http://schemas.microsoft.com/office/powerpoint/2010/main">
    <mc:Choice Requires="p14">
      <p:transition spd="slow" p14:dur="2000" advTm="19089"/>
    </mc:Choice>
    <mc:Fallback xmlns="">
      <p:transition spd="slow" advTm="1908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a:t>Incidental death benefit coverage is not automatic for all participating employers. Check with your employer to see if it offers this coverage.</a:t>
            </a:r>
          </a:p>
          <a:p>
            <a:r>
              <a:rPr lang="en-US" dirty="0"/>
              <a:t>Must have at least one year of earned service unless death results from job-related injury.</a:t>
            </a:r>
          </a:p>
          <a:p>
            <a:r>
              <a:rPr lang="en-US" dirty="0"/>
              <a:t>A payment equal to your current annual earnable compensation will be paid to your incidental death benefit beneficiary if you die in service.</a:t>
            </a:r>
          </a:p>
          <a:p>
            <a:r>
              <a:rPr lang="en-US" dirty="0"/>
              <a:t>Also applies to return-to-work retirees.</a:t>
            </a:r>
          </a:p>
          <a:p>
            <a:pPr lvl="0"/>
            <a:endParaRPr lang="en-US" dirty="0"/>
          </a:p>
        </p:txBody>
      </p:sp>
      <p:sp>
        <p:nvSpPr>
          <p:cNvPr id="2" name="Title 1"/>
          <p:cNvSpPr>
            <a:spLocks noGrp="1"/>
          </p:cNvSpPr>
          <p:nvPr>
            <p:ph type="title"/>
          </p:nvPr>
        </p:nvSpPr>
        <p:spPr/>
        <p:txBody>
          <a:bodyPr/>
          <a:lstStyle/>
          <a:p>
            <a:r>
              <a:rPr lang="en-US"/>
              <a:t>Active member incidental death benefit</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673424933"/>
      </p:ext>
    </p:extLst>
  </p:cSld>
  <p:clrMapOvr>
    <a:masterClrMapping/>
  </p:clrMapOvr>
  <mc:AlternateContent xmlns:mc="http://schemas.openxmlformats.org/markup-compatibility/2006" xmlns:p14="http://schemas.microsoft.com/office/powerpoint/2010/main">
    <mc:Choice Requires="p14">
      <p:transition spd="slow" p14:dur="2000" advTm="27634"/>
    </mc:Choice>
    <mc:Fallback xmlns="">
      <p:transition spd="slow" advTm="2763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727599-2F7D-F127-644A-A39153DEBD0D}"/>
              </a:ext>
            </a:extLst>
          </p:cNvPr>
          <p:cNvSpPr>
            <a:spLocks noGrp="1"/>
          </p:cNvSpPr>
          <p:nvPr>
            <p:ph sz="half" idx="1"/>
          </p:nvPr>
        </p:nvSpPr>
        <p:spPr/>
        <p:txBody>
          <a:bodyPr>
            <a:normAutofit lnSpcReduction="10000"/>
          </a:bodyPr>
          <a:lstStyle/>
          <a:p>
            <a:r>
              <a:rPr lang="en-US" dirty="0"/>
              <a:t>Incidental death benefit program includes an additional line-of-duty death benefit for certain first responders (police, fire, EMS).</a:t>
            </a:r>
          </a:p>
          <a:p>
            <a:r>
              <a:rPr lang="en-US" dirty="0"/>
              <a:t>First responder death benefit pays a one-time, lump sum benefit of $75,000 if your death was a natural and proximate result of an injury by external accident or violence incurred while on duty as a first responder.</a:t>
            </a:r>
          </a:p>
        </p:txBody>
      </p:sp>
      <p:sp>
        <p:nvSpPr>
          <p:cNvPr id="5" name="Content Placeholder 4">
            <a:extLst>
              <a:ext uri="{FF2B5EF4-FFF2-40B4-BE49-F238E27FC236}">
                <a16:creationId xmlns:a16="http://schemas.microsoft.com/office/drawing/2014/main" id="{D922C2D6-DF4F-67EC-9916-9540DE6DF0B6}"/>
              </a:ext>
            </a:extLst>
          </p:cNvPr>
          <p:cNvSpPr>
            <a:spLocks noGrp="1"/>
          </p:cNvSpPr>
          <p:nvPr>
            <p:ph sz="half" idx="2"/>
          </p:nvPr>
        </p:nvSpPr>
        <p:spPr/>
        <p:txBody>
          <a:bodyPr>
            <a:normAutofit lnSpcReduction="10000"/>
          </a:bodyPr>
          <a:lstStyle/>
          <a:p>
            <a:r>
              <a:rPr lang="en-US" dirty="0"/>
              <a:t>Benefit increases to $150,000 if you are killed in the line of duty and your death is either the result of an unlawful and intentional act of another person or the result of an accident that occurs:</a:t>
            </a:r>
          </a:p>
          <a:p>
            <a:pPr lvl="1"/>
            <a:r>
              <a:rPr lang="en-US" dirty="0"/>
              <a:t>As a result of your response to fresh pursuit;</a:t>
            </a:r>
          </a:p>
          <a:p>
            <a:pPr lvl="1"/>
            <a:r>
              <a:rPr lang="en-US" dirty="0"/>
              <a:t>As a result of your response to what is reasonable believed to be an emergency;</a:t>
            </a:r>
          </a:p>
          <a:p>
            <a:pPr lvl="1"/>
            <a:r>
              <a:rPr lang="en-US" dirty="0"/>
              <a:t>At the scene of a traffic accident to which you have responded; or</a:t>
            </a:r>
          </a:p>
          <a:p>
            <a:pPr lvl="1"/>
            <a:r>
              <a:rPr lang="en-US" dirty="0"/>
              <a:t>While you are enforcing what is reasonably believed to be a traffic law or ordinance.</a:t>
            </a:r>
          </a:p>
          <a:p>
            <a:endParaRPr lang="en-US" dirty="0"/>
          </a:p>
        </p:txBody>
      </p:sp>
      <p:sp>
        <p:nvSpPr>
          <p:cNvPr id="2" name="Title 1">
            <a:extLst>
              <a:ext uri="{FF2B5EF4-FFF2-40B4-BE49-F238E27FC236}">
                <a16:creationId xmlns:a16="http://schemas.microsoft.com/office/drawing/2014/main" id="{1CB8E0C7-6454-473B-8A7D-3E137533D186}"/>
              </a:ext>
            </a:extLst>
          </p:cNvPr>
          <p:cNvSpPr>
            <a:spLocks noGrp="1"/>
          </p:cNvSpPr>
          <p:nvPr>
            <p:ph type="title"/>
          </p:nvPr>
        </p:nvSpPr>
        <p:spPr/>
        <p:txBody>
          <a:bodyPr/>
          <a:lstStyle/>
          <a:p>
            <a:r>
              <a:rPr lang="en-US" dirty="0"/>
              <a:t>First responder death benefit</a:t>
            </a:r>
          </a:p>
        </p:txBody>
      </p:sp>
      <p:sp>
        <p:nvSpPr>
          <p:cNvPr id="4" name="Slide Number Placeholder 3">
            <a:extLst>
              <a:ext uri="{FF2B5EF4-FFF2-40B4-BE49-F238E27FC236}">
                <a16:creationId xmlns:a16="http://schemas.microsoft.com/office/drawing/2014/main" id="{E12209EB-E8AE-EB3E-7022-B40880A6E307}"/>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2683609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sp>
        <p:nvSpPr>
          <p:cNvPr id="23" name="Content Placeholder 22">
            <a:extLst>
              <a:ext uri="{FF2B5EF4-FFF2-40B4-BE49-F238E27FC236}">
                <a16:creationId xmlns:a16="http://schemas.microsoft.com/office/drawing/2014/main" id="{2230EB3F-3A40-81F8-AC8D-E67B7FD7B3EA}"/>
              </a:ext>
            </a:extLst>
          </p:cNvPr>
          <p:cNvSpPr>
            <a:spLocks noGrp="1"/>
          </p:cNvSpPr>
          <p:nvPr>
            <p:ph sz="half" idx="1"/>
          </p:nvPr>
        </p:nvSpPr>
        <p:spPr/>
        <p:txBody>
          <a:bodyPr/>
          <a:lstStyle/>
          <a:p>
            <a:pPr marL="0" indent="0">
              <a:buNone/>
            </a:pPr>
            <a:r>
              <a:rPr lang="en-US" dirty="0"/>
              <a:t>Unless you designated a different beneficiary for this benefit, the benefit is payable as follows:</a:t>
            </a:r>
          </a:p>
          <a:p>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First responder death benefit payments</a:t>
            </a:r>
          </a:p>
        </p:txBody>
      </p:sp>
      <p:grpSp>
        <p:nvGrpSpPr>
          <p:cNvPr id="18" name="Group 17">
            <a:extLst>
              <a:ext uri="{FF2B5EF4-FFF2-40B4-BE49-F238E27FC236}">
                <a16:creationId xmlns:a16="http://schemas.microsoft.com/office/drawing/2014/main" id="{10944F85-3AAD-D41B-C5BA-38684DC43526}"/>
              </a:ext>
            </a:extLst>
          </p:cNvPr>
          <p:cNvGrpSpPr/>
          <p:nvPr/>
        </p:nvGrpSpPr>
        <p:grpSpPr>
          <a:xfrm>
            <a:off x="3596639" y="2417108"/>
            <a:ext cx="2011681" cy="2926080"/>
            <a:chOff x="3351845" y="2237644"/>
            <a:chExt cx="2011681" cy="2926080"/>
          </a:xfrm>
        </p:grpSpPr>
        <p:sp>
          <p:nvSpPr>
            <p:cNvPr id="8" name="Google Shape;418;p21">
              <a:extLst>
                <a:ext uri="{FF2B5EF4-FFF2-40B4-BE49-F238E27FC236}">
                  <a16:creationId xmlns:a16="http://schemas.microsoft.com/office/drawing/2014/main" id="{2C00D6B6-6A84-3645-0954-E76D4F0D5355}"/>
                </a:ext>
              </a:extLst>
            </p:cNvPr>
            <p:cNvSpPr txBox="1"/>
            <p:nvPr/>
          </p:nvSpPr>
          <p:spPr>
            <a:xfrm>
              <a:off x="3351845" y="2237644"/>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If you have no spouse:</a:t>
              </a:r>
            </a:p>
            <a:p>
              <a:pPr algn="ctr"/>
              <a:r>
                <a:rPr lang="en-US" sz="2000" dirty="0">
                  <a:solidFill>
                    <a:schemeClr val="tx2"/>
                  </a:solidFill>
                  <a:ea typeface="Roboto"/>
                  <a:cs typeface="Roboto"/>
                  <a:sym typeface="Roboto"/>
                </a:rPr>
                <a:t>Benefit is divided equally among surviving children.</a:t>
              </a:r>
            </a:p>
          </p:txBody>
        </p:sp>
        <p:sp>
          <p:nvSpPr>
            <p:cNvPr id="11" name="Google Shape;416;p21">
              <a:extLst>
                <a:ext uri="{FF2B5EF4-FFF2-40B4-BE49-F238E27FC236}">
                  <a16:creationId xmlns:a16="http://schemas.microsoft.com/office/drawing/2014/main" id="{58C4F070-30F5-F623-6643-F50B13356F08}"/>
                </a:ext>
              </a:extLst>
            </p:cNvPr>
            <p:cNvSpPr/>
            <p:nvPr/>
          </p:nvSpPr>
          <p:spPr>
            <a:xfrm rot="10800000" flipH="1">
              <a:off x="3351846" y="2237644"/>
              <a:ext cx="201168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grpSp>
        <p:nvGrpSpPr>
          <p:cNvPr id="19" name="Group 18">
            <a:extLst>
              <a:ext uri="{FF2B5EF4-FFF2-40B4-BE49-F238E27FC236}">
                <a16:creationId xmlns:a16="http://schemas.microsoft.com/office/drawing/2014/main" id="{899351C8-B472-6203-4B91-A449107F219A}"/>
              </a:ext>
            </a:extLst>
          </p:cNvPr>
          <p:cNvGrpSpPr/>
          <p:nvPr/>
        </p:nvGrpSpPr>
        <p:grpSpPr>
          <a:xfrm>
            <a:off x="6583680" y="2416076"/>
            <a:ext cx="2011680" cy="2926080"/>
            <a:chOff x="6094091" y="2236612"/>
            <a:chExt cx="2011680" cy="2926080"/>
          </a:xfrm>
        </p:grpSpPr>
        <p:sp>
          <p:nvSpPr>
            <p:cNvPr id="9" name="Google Shape;418;p21">
              <a:extLst>
                <a:ext uri="{FF2B5EF4-FFF2-40B4-BE49-F238E27FC236}">
                  <a16:creationId xmlns:a16="http://schemas.microsoft.com/office/drawing/2014/main" id="{81A083B2-3216-E075-C5BF-C6E85C4A0BDB}"/>
                </a:ext>
              </a:extLst>
            </p:cNvPr>
            <p:cNvSpPr txBox="1"/>
            <p:nvPr/>
          </p:nvSpPr>
          <p:spPr>
            <a:xfrm>
              <a:off x="6094091" y="2236612"/>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If you have </a:t>
              </a:r>
              <a:br>
                <a:rPr lang="en-US" sz="2000" b="1" dirty="0">
                  <a:solidFill>
                    <a:schemeClr val="tx2"/>
                  </a:solidFill>
                  <a:ea typeface="Roboto"/>
                  <a:cs typeface="Roboto"/>
                  <a:sym typeface="Roboto"/>
                </a:rPr>
              </a:br>
              <a:r>
                <a:rPr lang="en-US" sz="2000" b="1" dirty="0">
                  <a:solidFill>
                    <a:schemeClr val="tx2"/>
                  </a:solidFill>
                  <a:ea typeface="Roboto"/>
                  <a:cs typeface="Roboto"/>
                  <a:sym typeface="Roboto"/>
                </a:rPr>
                <a:t>no spouse or child:</a:t>
              </a:r>
            </a:p>
            <a:p>
              <a:pPr algn="ctr"/>
              <a:r>
                <a:rPr lang="en-US" sz="2000" dirty="0">
                  <a:solidFill>
                    <a:schemeClr val="tx2"/>
                  </a:solidFill>
                  <a:ea typeface="Roboto"/>
                  <a:cs typeface="Roboto"/>
                  <a:sym typeface="Roboto"/>
                </a:rPr>
                <a:t>Benefit is divided equally among surviving parents.</a:t>
              </a:r>
            </a:p>
          </p:txBody>
        </p:sp>
        <p:sp>
          <p:nvSpPr>
            <p:cNvPr id="12" name="Google Shape;416;p21">
              <a:extLst>
                <a:ext uri="{FF2B5EF4-FFF2-40B4-BE49-F238E27FC236}">
                  <a16:creationId xmlns:a16="http://schemas.microsoft.com/office/drawing/2014/main" id="{D5C4B4E2-7665-FEA0-2919-14CA8858B257}"/>
                </a:ext>
              </a:extLst>
            </p:cNvPr>
            <p:cNvSpPr/>
            <p:nvPr/>
          </p:nvSpPr>
          <p:spPr>
            <a:xfrm rot="10800000" flipH="1">
              <a:off x="6094091" y="2236612"/>
              <a:ext cx="201168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grpSp>
        <p:nvGrpSpPr>
          <p:cNvPr id="17" name="Group 16">
            <a:extLst>
              <a:ext uri="{FF2B5EF4-FFF2-40B4-BE49-F238E27FC236}">
                <a16:creationId xmlns:a16="http://schemas.microsoft.com/office/drawing/2014/main" id="{11D191F5-6C2D-35D4-5294-D57F4AF30D2E}"/>
              </a:ext>
            </a:extLst>
          </p:cNvPr>
          <p:cNvGrpSpPr/>
          <p:nvPr/>
        </p:nvGrpSpPr>
        <p:grpSpPr>
          <a:xfrm>
            <a:off x="609599" y="2416076"/>
            <a:ext cx="2011680" cy="2926080"/>
            <a:chOff x="609599" y="2236612"/>
            <a:chExt cx="2011680" cy="2926080"/>
          </a:xfrm>
        </p:grpSpPr>
        <p:sp>
          <p:nvSpPr>
            <p:cNvPr id="10" name="Google Shape;418;p21">
              <a:extLst>
                <a:ext uri="{FF2B5EF4-FFF2-40B4-BE49-F238E27FC236}">
                  <a16:creationId xmlns:a16="http://schemas.microsoft.com/office/drawing/2014/main" id="{1CE032CD-EEA9-5687-8A20-A5EA0A0D7096}"/>
                </a:ext>
              </a:extLst>
            </p:cNvPr>
            <p:cNvSpPr txBox="1"/>
            <p:nvPr/>
          </p:nvSpPr>
          <p:spPr>
            <a:xfrm>
              <a:off x="609599" y="2236612"/>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rPr>
                <a:t>If you are married:</a:t>
              </a:r>
            </a:p>
            <a:p>
              <a:pPr algn="ctr"/>
              <a:r>
                <a:rPr lang="en-US" sz="2000" dirty="0">
                  <a:solidFill>
                    <a:schemeClr val="tx2"/>
                  </a:solidFill>
                </a:rPr>
                <a:t>Spouse receives benefit.</a:t>
              </a:r>
            </a:p>
          </p:txBody>
        </p:sp>
        <p:sp>
          <p:nvSpPr>
            <p:cNvPr id="13" name="Google Shape;416;p21">
              <a:extLst>
                <a:ext uri="{FF2B5EF4-FFF2-40B4-BE49-F238E27FC236}">
                  <a16:creationId xmlns:a16="http://schemas.microsoft.com/office/drawing/2014/main" id="{C7F37B75-BAFC-7B3F-6EDA-FD0738256CE8}"/>
                </a:ext>
              </a:extLst>
            </p:cNvPr>
            <p:cNvSpPr/>
            <p:nvPr/>
          </p:nvSpPr>
          <p:spPr>
            <a:xfrm rot="10800000" flipH="1">
              <a:off x="609599" y="2236612"/>
              <a:ext cx="201168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
        <p:nvSpPr>
          <p:cNvPr id="14" name="Arrow: Right 13">
            <a:extLst>
              <a:ext uri="{FF2B5EF4-FFF2-40B4-BE49-F238E27FC236}">
                <a16:creationId xmlns:a16="http://schemas.microsoft.com/office/drawing/2014/main" id="{0D057165-D24B-1694-C69E-5B76A0F8FD64}"/>
              </a:ext>
            </a:extLst>
          </p:cNvPr>
          <p:cNvSpPr/>
          <p:nvPr/>
        </p:nvSpPr>
        <p:spPr>
          <a:xfrm>
            <a:off x="2880359" y="3721017"/>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CEAC5C1C-86E8-838A-B4ED-601DEECD4765}"/>
              </a:ext>
            </a:extLst>
          </p:cNvPr>
          <p:cNvSpPr/>
          <p:nvPr/>
        </p:nvSpPr>
        <p:spPr>
          <a:xfrm>
            <a:off x="5867400" y="3721016"/>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a:extLst>
              <a:ext uri="{FF2B5EF4-FFF2-40B4-BE49-F238E27FC236}">
                <a16:creationId xmlns:a16="http://schemas.microsoft.com/office/drawing/2014/main" id="{A97F13FB-ED62-E026-406D-992395B79D83}"/>
              </a:ext>
            </a:extLst>
          </p:cNvPr>
          <p:cNvGrpSpPr/>
          <p:nvPr/>
        </p:nvGrpSpPr>
        <p:grpSpPr>
          <a:xfrm>
            <a:off x="9570718" y="2416076"/>
            <a:ext cx="2011680" cy="2926080"/>
            <a:chOff x="9570718" y="2236612"/>
            <a:chExt cx="2011680" cy="2926080"/>
          </a:xfrm>
        </p:grpSpPr>
        <p:sp>
          <p:nvSpPr>
            <p:cNvPr id="5" name="Google Shape;418;p21">
              <a:extLst>
                <a:ext uri="{FF2B5EF4-FFF2-40B4-BE49-F238E27FC236}">
                  <a16:creationId xmlns:a16="http://schemas.microsoft.com/office/drawing/2014/main" id="{9D4694C2-B82C-81EA-F735-6773A88D45F3}"/>
                </a:ext>
              </a:extLst>
            </p:cNvPr>
            <p:cNvSpPr txBox="1"/>
            <p:nvPr/>
          </p:nvSpPr>
          <p:spPr>
            <a:xfrm>
              <a:off x="9570718" y="2236612"/>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If you have no beneficiary, spouse, child or parent:</a:t>
              </a:r>
            </a:p>
            <a:p>
              <a:pPr algn="ctr"/>
              <a:r>
                <a:rPr lang="en-US" sz="2000" dirty="0">
                  <a:solidFill>
                    <a:schemeClr val="tx2"/>
                  </a:solidFill>
                  <a:ea typeface="Roboto"/>
                  <a:cs typeface="Roboto"/>
                  <a:sym typeface="Roboto"/>
                </a:rPr>
                <a:t>Benefit is paid to your estate.</a:t>
              </a:r>
            </a:p>
          </p:txBody>
        </p:sp>
        <p:sp>
          <p:nvSpPr>
            <p:cNvPr id="7" name="Google Shape;416;p21">
              <a:extLst>
                <a:ext uri="{FF2B5EF4-FFF2-40B4-BE49-F238E27FC236}">
                  <a16:creationId xmlns:a16="http://schemas.microsoft.com/office/drawing/2014/main" id="{33580852-FD4B-0C0C-128B-7E16BA3D1ED9}"/>
                </a:ext>
              </a:extLst>
            </p:cNvPr>
            <p:cNvSpPr/>
            <p:nvPr/>
          </p:nvSpPr>
          <p:spPr>
            <a:xfrm rot="10800000" flipH="1">
              <a:off x="9570718" y="2236612"/>
              <a:ext cx="201168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
        <p:nvSpPr>
          <p:cNvPr id="16" name="Arrow: Right 15">
            <a:extLst>
              <a:ext uri="{FF2B5EF4-FFF2-40B4-BE49-F238E27FC236}">
                <a16:creationId xmlns:a16="http://schemas.microsoft.com/office/drawing/2014/main" id="{200BC985-6E7C-7479-FFF9-39266159878D}"/>
              </a:ext>
            </a:extLst>
          </p:cNvPr>
          <p:cNvSpPr/>
          <p:nvPr/>
        </p:nvSpPr>
        <p:spPr>
          <a:xfrm>
            <a:off x="8854440" y="3719985"/>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4976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a:bodyPr>
          <a:lstStyle/>
          <a:p>
            <a:r>
              <a:rPr lang="en-US" dirty="0"/>
              <a:t>Coverage is not automatic for all participating employers. Check with your employer to see if it offers this coverage.</a:t>
            </a:r>
          </a:p>
          <a:p>
            <a:pPr lvl="0"/>
            <a:r>
              <a:rPr lang="en-US" dirty="0"/>
              <a:t>Provides a survivor benefit if you die as a result of an injury while in the line of duty, without your willful negligence.</a:t>
            </a:r>
          </a:p>
          <a:p>
            <a:pPr lvl="0"/>
            <a:r>
              <a:rPr lang="en-US" dirty="0"/>
              <a:t>Paid monthly to surviving spouse if you are married, or to children younger than age 18 if not married, or to parents.</a:t>
            </a:r>
          </a:p>
          <a:p>
            <a:pPr lvl="0"/>
            <a:endParaRPr lang="en-US" dirty="0"/>
          </a:p>
          <a:p>
            <a:pPr lvl="0"/>
            <a:endParaRPr lang="en-US" dirty="0"/>
          </a:p>
        </p:txBody>
      </p:sp>
      <p:sp>
        <p:nvSpPr>
          <p:cNvPr id="2" name="Title 1"/>
          <p:cNvSpPr>
            <a:spLocks noGrp="1"/>
          </p:cNvSpPr>
          <p:nvPr>
            <p:ph type="title"/>
          </p:nvPr>
        </p:nvSpPr>
        <p:spPr/>
        <p:txBody>
          <a:bodyPr/>
          <a:lstStyle/>
          <a:p>
            <a:r>
              <a:rPr lang="en-US" dirty="0"/>
              <a:t>PORS Accidental Death Program</a:t>
            </a:r>
          </a:p>
        </p:txBody>
      </p:sp>
      <p:sp>
        <p:nvSpPr>
          <p:cNvPr id="4" name="Slide Number Placeholder 3"/>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3940565374"/>
      </p:ext>
    </p:extLst>
  </p:cSld>
  <p:clrMapOvr>
    <a:masterClrMapping/>
  </p:clrMapOvr>
  <mc:AlternateContent xmlns:mc="http://schemas.openxmlformats.org/markup-compatibility/2006" xmlns:p14="http://schemas.microsoft.com/office/powerpoint/2010/main">
    <mc:Choice Requires="p14">
      <p:transition spd="slow" p14:dur="2000" advTm="28134"/>
    </mc:Choice>
    <mc:Fallback xmlns="">
      <p:transition spd="slow" advTm="2813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024367-D536-4F59-B2ED-0E7825EDA9AF}" type="slidenum">
              <a:rPr lang="en-US" smtClean="0"/>
              <a:pPr/>
              <a:t>8</a:t>
            </a:fld>
            <a:endParaRPr lang="en-US" dirty="0"/>
          </a:p>
        </p:txBody>
      </p:sp>
      <p:sp>
        <p:nvSpPr>
          <p:cNvPr id="3" name="Content Placeholder 2"/>
          <p:cNvSpPr>
            <a:spLocks noGrp="1"/>
          </p:cNvSpPr>
          <p:nvPr>
            <p:ph sz="half" idx="1"/>
          </p:nvPr>
        </p:nvSpPr>
        <p:spPr/>
        <p:txBody>
          <a:bodyPr/>
          <a:lstStyle/>
          <a:p>
            <a:pPr lvl="0"/>
            <a:r>
              <a:rPr lang="en-US" dirty="0"/>
              <a:t>As a State ORP participant, if you die, the beneficiary you designated with your chosen service provider may be entitled to receive the cash value of your account from your service provider through:</a:t>
            </a:r>
          </a:p>
          <a:p>
            <a:pPr lvl="1"/>
            <a:r>
              <a:rPr lang="en-US" dirty="0"/>
              <a:t>Periodic withdrawals;</a:t>
            </a:r>
          </a:p>
          <a:p>
            <a:pPr lvl="1"/>
            <a:r>
              <a:rPr lang="en-US" dirty="0"/>
              <a:t>Lump-sum distributions; or </a:t>
            </a:r>
          </a:p>
          <a:p>
            <a:pPr lvl="1"/>
            <a:r>
              <a:rPr lang="en-US" dirty="0"/>
              <a:t>Purchase of an annuity with the account balance.</a:t>
            </a:r>
          </a:p>
          <a:p>
            <a:r>
              <a:rPr lang="en-US" dirty="0"/>
              <a:t>Your beneficiary must file a claim with your service provider.</a:t>
            </a:r>
          </a:p>
        </p:txBody>
      </p:sp>
      <p:sp>
        <p:nvSpPr>
          <p:cNvPr id="2" name="Title 1"/>
          <p:cNvSpPr>
            <a:spLocks noGrp="1"/>
          </p:cNvSpPr>
          <p:nvPr>
            <p:ph type="title"/>
          </p:nvPr>
        </p:nvSpPr>
        <p:spPr/>
        <p:txBody>
          <a:bodyPr/>
          <a:lstStyle/>
          <a:p>
            <a:r>
              <a:rPr lang="en-US" dirty="0"/>
              <a:t>State ORP death benefit</a:t>
            </a:r>
          </a:p>
        </p:txBody>
      </p:sp>
    </p:spTree>
    <p:extLst>
      <p:ext uri="{BB962C8B-B14F-4D97-AF65-F5344CB8AC3E}">
        <p14:creationId xmlns:p14="http://schemas.microsoft.com/office/powerpoint/2010/main" val="2837734183"/>
      </p:ext>
    </p:extLst>
  </p:cSld>
  <p:clrMapOvr>
    <a:masterClrMapping/>
  </p:clrMapOvr>
  <mc:AlternateContent xmlns:mc="http://schemas.openxmlformats.org/markup-compatibility/2006" xmlns:p14="http://schemas.microsoft.com/office/powerpoint/2010/main">
    <mc:Choice Requires="p14">
      <p:transition spd="slow" p14:dur="2000" advTm="23788"/>
    </mc:Choice>
    <mc:Fallback xmlns="">
      <p:transition spd="slow" advTm="2378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9</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26258</TotalTime>
  <Words>655</Words>
  <Application>Microsoft Office PowerPoint</Application>
  <PresentationFormat>Widescreen</PresentationFormat>
  <Paragraphs>57</Paragraphs>
  <Slides>9</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Roboto</vt:lpstr>
      <vt:lpstr>Times New Roman</vt:lpstr>
      <vt:lpstr>Tw Cen MT Condensed</vt:lpstr>
      <vt:lpstr>2_Office Theme</vt:lpstr>
      <vt:lpstr>In-service death benefits</vt:lpstr>
      <vt:lpstr>Intended audience</vt:lpstr>
      <vt:lpstr>Refund of contributions or monthly benefit</vt:lpstr>
      <vt:lpstr>Active member incidental death benefit</vt:lpstr>
      <vt:lpstr>First responder death benefit</vt:lpstr>
      <vt:lpstr>First responder death benefit payments</vt:lpstr>
      <vt:lpstr>PORS Accidental Death Program</vt:lpstr>
      <vt:lpstr>State ORP death benefit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712</cp:revision>
  <cp:lastPrinted>2024-06-06T13:47:10Z</cp:lastPrinted>
  <dcterms:created xsi:type="dcterms:W3CDTF">2019-11-01T12:34:11Z</dcterms:created>
  <dcterms:modified xsi:type="dcterms:W3CDTF">2025-04-21T15:07:27Z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