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8"/>
  </p:notesMasterIdLst>
  <p:handoutMasterIdLst>
    <p:handoutMasterId r:id="rId9"/>
  </p:handoutMasterIdLst>
  <p:sldIdLst>
    <p:sldId id="256" r:id="rId2"/>
    <p:sldId id="472" r:id="rId3"/>
    <p:sldId id="461" r:id="rId4"/>
    <p:sldId id="462" r:id="rId5"/>
    <p:sldId id="463" r:id="rId6"/>
    <p:sldId id="471" r:id="rId7"/>
  </p:sldIdLst>
  <p:sldSz cx="12192000" cy="6858000"/>
  <p:notesSz cx="7023100" cy="93091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69F3596-F32A-6A11-B93C-60EEA29904A9}" name="Heather H. Young" initials="HHY" userId="S::ryounh@peba.sc.gov::9a85b619-8fd1-4dec-b439-2514df7fe89a" providerId="AD"/>
  <p188:author id="{30ECEDC3-5A9C-DBC7-6255-80184EBB490D}" name="Angela A. Thornton" initials="AAT" userId="S::rthora@peba.sc.gov::5fd82288-7ab6-4911-991c-9d6c805828ac"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88837" autoAdjust="0"/>
  </p:normalViewPr>
  <p:slideViewPr>
    <p:cSldViewPr snapToGrid="0">
      <p:cViewPr varScale="1">
        <p:scale>
          <a:sx n="71" d="100"/>
          <a:sy n="71" d="100"/>
        </p:scale>
        <p:origin x="998" y="48"/>
      </p:cViewPr>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2712"/>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4/21/2025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4/21/2025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sz="10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6C5A97-FE1B-4EFC-9C73-B1258035E011}" type="slidenum">
              <a:rPr lang="en-US" smtClean="0"/>
              <a:t>2</a:t>
            </a:fld>
            <a:endParaRPr lang="en-US"/>
          </a:p>
        </p:txBody>
      </p:sp>
    </p:spTree>
    <p:extLst>
      <p:ext uri="{BB962C8B-B14F-4D97-AF65-F5344CB8AC3E}">
        <p14:creationId xmlns:p14="http://schemas.microsoft.com/office/powerpoint/2010/main" val="2306698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0"/>
            <a:ext cx="12191996" cy="6857998"/>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2308324"/>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89"/>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7"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8"/>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3" Type="http://schemas.openxmlformats.org/officeDocument/2006/relationships/hyperlink" Target="https://peba.sc.gov/nyb"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hyperlink" Target="https://peba.sc.gov/publications" TargetMode="External"/></Relationships>
</file>

<file path=ppt/slides/_rels/slide3.xml.rels><?xml version="1.0" encoding="UTF-8" standalone="yes"?>
<Relationships xmlns="http://schemas.openxmlformats.org/package/2006/relationships"><Relationship Id="rId2" Type="http://schemas.openxmlformats.org/officeDocument/2006/relationships/hyperlink" Target="https://forms.retirement.sc.gov/formGenericGet.do?formNum=web4101.xdp"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dirty="0"/>
              <a:t>Leaving before retirement eligibility</a:t>
            </a:r>
          </a:p>
        </p:txBody>
      </p:sp>
      <p:sp>
        <p:nvSpPr>
          <p:cNvPr id="3" name="Subtitle 2"/>
          <p:cNvSpPr>
            <a:spLocks noGrp="1"/>
          </p:cNvSpPr>
          <p:nvPr>
            <p:ph type="subTitle" idx="1"/>
          </p:nvPr>
        </p:nvSpPr>
        <p:spPr>
          <a:xfrm>
            <a:off x="336550" y="4663456"/>
            <a:ext cx="3304425" cy="1803862"/>
          </a:xfrm>
        </p:spPr>
        <p:txBody>
          <a:bodyPr/>
          <a:lstStyle/>
          <a:p>
            <a:r>
              <a:rPr lang="en-US" dirty="0"/>
              <a:t>Retirement Orientation and Education</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40168795-D586-BF1A-17A3-040D771D87EC}"/>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81A60FA9-5000-00E1-B9B2-2D74ECC89437}"/>
              </a:ext>
            </a:extLst>
          </p:cNvPr>
          <p:cNvSpPr>
            <a:spLocks noGrp="1"/>
          </p:cNvSpPr>
          <p:nvPr>
            <p:ph sz="half" idx="1"/>
          </p:nvPr>
        </p:nvSpPr>
        <p:spPr/>
        <p:txBody>
          <a:bodyPr>
            <a:normAutofit/>
          </a:bodyPr>
          <a:lstStyle/>
          <a:p>
            <a:pPr marL="0" indent="0">
              <a:buNone/>
            </a:pPr>
            <a:r>
              <a:rPr lang="en-US" dirty="0"/>
              <a:t>This presentation is focused on the eligibility requirements and plan provisions for Class Three members. Class Three members are those whose earned service began on or after July 1, 2012.</a:t>
            </a:r>
          </a:p>
          <a:p>
            <a:pPr marL="0" indent="0">
              <a:buNone/>
            </a:pPr>
            <a:r>
              <a:rPr lang="en-US" dirty="0"/>
              <a:t>Class Two members, those whose earned service began before July 1, 2012, are encouraged to review the summary flyers for Class Two on our </a:t>
            </a:r>
            <a:r>
              <a:rPr lang="en-US" i="1" dirty="0">
                <a:solidFill>
                  <a:srgbClr val="FF0000"/>
                </a:solidFill>
                <a:hlinkClick r:id="rId3"/>
              </a:rPr>
              <a:t>Navigating Your Benefits</a:t>
            </a:r>
            <a:r>
              <a:rPr lang="en-US" dirty="0">
                <a:solidFill>
                  <a:srgbClr val="FF0000"/>
                </a:solidFill>
              </a:rPr>
              <a:t> </a:t>
            </a:r>
            <a:r>
              <a:rPr lang="en-US" dirty="0"/>
              <a:t>webpage and</a:t>
            </a:r>
            <a:r>
              <a:rPr lang="en-US" dirty="0">
                <a:solidFill>
                  <a:srgbClr val="FF0000"/>
                </a:solidFill>
              </a:rPr>
              <a:t> </a:t>
            </a:r>
            <a:r>
              <a:rPr lang="en-US" dirty="0"/>
              <a:t>retirement publications at </a:t>
            </a:r>
            <a:r>
              <a:rPr lang="en-US" dirty="0">
                <a:hlinkClick r:id="rId4"/>
              </a:rPr>
              <a:t>peba.sc.gov/publications</a:t>
            </a:r>
            <a:r>
              <a:rPr lang="en-US" dirty="0"/>
              <a:t> for more information.</a:t>
            </a:r>
          </a:p>
          <a:p>
            <a:endParaRPr lang="en-US" dirty="0"/>
          </a:p>
        </p:txBody>
      </p:sp>
      <p:sp>
        <p:nvSpPr>
          <p:cNvPr id="4" name="Title 3">
            <a:extLst>
              <a:ext uri="{FF2B5EF4-FFF2-40B4-BE49-F238E27FC236}">
                <a16:creationId xmlns:a16="http://schemas.microsoft.com/office/drawing/2014/main" id="{F83D8D73-FB8B-99D6-02F3-7B21A1CF3F73}"/>
              </a:ext>
            </a:extLst>
          </p:cNvPr>
          <p:cNvSpPr>
            <a:spLocks noGrp="1"/>
          </p:cNvSpPr>
          <p:nvPr>
            <p:ph type="title"/>
          </p:nvPr>
        </p:nvSpPr>
        <p:spPr/>
        <p:txBody>
          <a:bodyPr/>
          <a:lstStyle/>
          <a:p>
            <a:r>
              <a:rPr lang="en-US" dirty="0"/>
              <a:t>Intended audience</a:t>
            </a:r>
          </a:p>
        </p:txBody>
      </p:sp>
    </p:spTree>
    <p:extLst>
      <p:ext uri="{BB962C8B-B14F-4D97-AF65-F5344CB8AC3E}">
        <p14:creationId xmlns:p14="http://schemas.microsoft.com/office/powerpoint/2010/main" val="24658894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Requesting a refund from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fontScale="92500" lnSpcReduction="10000"/>
          </a:bodyPr>
          <a:lstStyle/>
          <a:p>
            <a:pPr lvl="0"/>
            <a:r>
              <a:rPr lang="en-US" dirty="0"/>
              <a:t>Forfeit rights to any future service or disability retirement benefit.</a:t>
            </a:r>
          </a:p>
          <a:p>
            <a:pPr lvl="0"/>
            <a:r>
              <a:rPr lang="en-US" dirty="0"/>
              <a:t>Can generally roll over funds into eligible retirement plan.</a:t>
            </a:r>
          </a:p>
          <a:p>
            <a:pPr lvl="0"/>
            <a:r>
              <a:rPr lang="en-US" dirty="0"/>
              <a:t>If you do not roll over refund, taxable portion may be:</a:t>
            </a:r>
          </a:p>
          <a:p>
            <a:pPr lvl="1"/>
            <a:r>
              <a:rPr lang="en-US" dirty="0"/>
              <a:t>Subject to taxes; and</a:t>
            </a:r>
          </a:p>
          <a:p>
            <a:pPr lvl="1"/>
            <a:r>
              <a:rPr lang="en-US" dirty="0"/>
              <a:t>Subject to additional tax penalty if younger than age 59½. </a:t>
            </a:r>
          </a:p>
          <a:p>
            <a:pPr lvl="0"/>
            <a:r>
              <a:rPr lang="en-US" dirty="0"/>
              <a:t>Consult with tax professional for more information.</a:t>
            </a:r>
          </a:p>
          <a:p>
            <a:r>
              <a:rPr lang="en-US" altLang="en-US" dirty="0"/>
              <a:t>Must terminate employment from all covered employers and correlated systems.</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r>
              <a:rPr lang="en-US" altLang="en-US" dirty="0"/>
              <a:t>Minimum 90-day waiting period from termination date before refund issued.</a:t>
            </a:r>
          </a:p>
          <a:p>
            <a:r>
              <a:rPr lang="en-US" altLang="en-US" dirty="0"/>
              <a:t>Employer contributions are not refunded.</a:t>
            </a:r>
          </a:p>
          <a:p>
            <a:r>
              <a:rPr lang="en-US" altLang="en-US" dirty="0"/>
              <a:t>Returning to covered employment before refund payment cancels refund application.</a:t>
            </a:r>
          </a:p>
          <a:p>
            <a:r>
              <a:rPr lang="en-US" altLang="en-US" dirty="0"/>
              <a:t>Request a refund by completing a notarized </a:t>
            </a:r>
            <a:r>
              <a:rPr lang="en-US" altLang="en-US" i="1" dirty="0">
                <a:hlinkClick r:id="rId2"/>
              </a:rPr>
              <a:t>Refund Request</a:t>
            </a:r>
            <a:r>
              <a:rPr lang="en-US" altLang="en-US" dirty="0"/>
              <a:t> (Form 4101).</a:t>
            </a:r>
          </a:p>
          <a:p>
            <a:endParaRPr lang="en-US" altLang="en-US" dirty="0"/>
          </a:p>
        </p:txBody>
      </p:sp>
    </p:spTree>
    <p:extLst>
      <p:ext uri="{BB962C8B-B14F-4D97-AF65-F5344CB8AC3E}">
        <p14:creationId xmlns:p14="http://schemas.microsoft.com/office/powerpoint/2010/main" val="2378765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1FF0DC81-00C9-2A67-2621-F708C0E82F44}"/>
              </a:ext>
            </a:extLst>
          </p:cNvPr>
          <p:cNvSpPr>
            <a:spLocks noGrp="1"/>
          </p:cNvSpPr>
          <p:nvPr>
            <p:ph type="title"/>
          </p:nvPr>
        </p:nvSpPr>
        <p:spPr/>
        <p:txBody>
          <a:bodyPr/>
          <a:lstStyle/>
          <a:p>
            <a:r>
              <a:rPr lang="en-US" altLang="en-US" dirty="0"/>
              <a:t>Leavings funds in your SCRS, PORS account</a:t>
            </a:r>
            <a:endParaRPr lang="en-US" dirty="0"/>
          </a:p>
        </p:txBody>
      </p:sp>
      <p:sp>
        <p:nvSpPr>
          <p:cNvPr id="4" name="Slide Number Placeholder 3">
            <a:extLst>
              <a:ext uri="{FF2B5EF4-FFF2-40B4-BE49-F238E27FC236}">
                <a16:creationId xmlns:a16="http://schemas.microsoft.com/office/drawing/2014/main" id="{17561A53-C647-6F31-8C1A-54C0579AA9E0}"/>
              </a:ext>
            </a:extLst>
          </p:cNvPr>
          <p:cNvSpPr>
            <a:spLocks noGrp="1"/>
          </p:cNvSpPr>
          <p:nvPr>
            <p:ph type="sldNum" sz="quarter" idx="12"/>
          </p:nvPr>
        </p:nvSpPr>
        <p:spPr/>
        <p:txBody>
          <a:bodyPr/>
          <a:lstStyle/>
          <a:p>
            <a:fld id="{28024367-D536-4F59-B2ED-0E7825EDA9AF}" type="slidenum">
              <a:rPr lang="en-US" smtClean="0"/>
              <a:pPr/>
              <a:t>4</a:t>
            </a:fld>
            <a:endParaRPr lang="en-US" dirty="0"/>
          </a:p>
        </p:txBody>
      </p:sp>
      <p:sp>
        <p:nvSpPr>
          <p:cNvPr id="3" name="Content Placeholder 2">
            <a:extLst>
              <a:ext uri="{FF2B5EF4-FFF2-40B4-BE49-F238E27FC236}">
                <a16:creationId xmlns:a16="http://schemas.microsoft.com/office/drawing/2014/main" id="{45D0C942-DF23-0405-0F80-5A7D80B807CC}"/>
              </a:ext>
            </a:extLst>
          </p:cNvPr>
          <p:cNvSpPr>
            <a:spLocks noGrp="1"/>
          </p:cNvSpPr>
          <p:nvPr>
            <p:ph sz="half" idx="13"/>
          </p:nvPr>
        </p:nvSpPr>
        <p:spPr/>
        <p:txBody>
          <a:bodyPr>
            <a:normAutofit/>
          </a:bodyPr>
          <a:lstStyle/>
          <a:p>
            <a:pPr lvl="0"/>
            <a:r>
              <a:rPr lang="en-US" dirty="0"/>
              <a:t>Account earns 4% interest annually until account becomes inactive.</a:t>
            </a:r>
          </a:p>
          <a:p>
            <a:pPr eaLnBrk="1" hangingPunct="1"/>
            <a:r>
              <a:rPr lang="en-US" altLang="en-US" dirty="0"/>
              <a:t>Account becomes inactive as of July 1 when:</a:t>
            </a:r>
          </a:p>
          <a:p>
            <a:pPr lvl="1" eaLnBrk="1" hangingPunct="1"/>
            <a:r>
              <a:rPr lang="en-US" altLang="en-US" dirty="0"/>
              <a:t>No contributions made in preceding fiscal year; and </a:t>
            </a:r>
          </a:p>
          <a:p>
            <a:pPr lvl="1" eaLnBrk="1" hangingPunct="1"/>
            <a:r>
              <a:rPr lang="en-US" altLang="en-US" dirty="0"/>
              <a:t>No other active, correlated system or State ORP account exists.</a:t>
            </a:r>
          </a:p>
          <a:p>
            <a:r>
              <a:rPr lang="en-US" dirty="0"/>
              <a:t>Can request refund later.</a:t>
            </a:r>
          </a:p>
          <a:p>
            <a:pPr marL="0" indent="0">
              <a:buNone/>
            </a:pPr>
            <a:endParaRPr lang="en-US" dirty="0"/>
          </a:p>
        </p:txBody>
      </p:sp>
      <p:sp>
        <p:nvSpPr>
          <p:cNvPr id="2" name="Content Placeholder 1">
            <a:extLst>
              <a:ext uri="{FF2B5EF4-FFF2-40B4-BE49-F238E27FC236}">
                <a16:creationId xmlns:a16="http://schemas.microsoft.com/office/drawing/2014/main" id="{A56ADA10-E8D4-758B-BC98-33CFDC775D2D}"/>
              </a:ext>
            </a:extLst>
          </p:cNvPr>
          <p:cNvSpPr>
            <a:spLocks noGrp="1"/>
          </p:cNvSpPr>
          <p:nvPr>
            <p:ph sz="half" idx="2"/>
          </p:nvPr>
        </p:nvSpPr>
        <p:spPr/>
        <p:txBody>
          <a:bodyPr>
            <a:normAutofit/>
          </a:bodyPr>
          <a:lstStyle/>
          <a:p>
            <a:pPr lvl="0"/>
            <a:r>
              <a:rPr lang="en-US" dirty="0"/>
              <a:t>If leaving employment with enough earned service, can apply for retirement benefit once age requirement is met. </a:t>
            </a:r>
          </a:p>
          <a:p>
            <a:pPr lvl="0"/>
            <a:r>
              <a:rPr lang="en-US" dirty="0"/>
              <a:t>If returning to covered employment later, can resume making contributions and earning service credit.</a:t>
            </a:r>
          </a:p>
          <a:p>
            <a:pPr lvl="0"/>
            <a:r>
              <a:rPr lang="en-US" dirty="0"/>
              <a:t>May leave funds in your account until required by IRS rules to take a distribution.</a:t>
            </a:r>
          </a:p>
        </p:txBody>
      </p:sp>
    </p:spTree>
    <p:extLst>
      <p:ext uri="{BB962C8B-B14F-4D97-AF65-F5344CB8AC3E}">
        <p14:creationId xmlns:p14="http://schemas.microsoft.com/office/powerpoint/2010/main" val="30252035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9AC38A-724D-3317-7932-12955371E8C8}"/>
              </a:ext>
            </a:extLst>
          </p:cNvPr>
          <p:cNvSpPr>
            <a:spLocks noGrp="1"/>
          </p:cNvSpPr>
          <p:nvPr>
            <p:ph sz="half" idx="1"/>
          </p:nvPr>
        </p:nvSpPr>
        <p:spPr/>
        <p:txBody>
          <a:bodyPr/>
          <a:lstStyle/>
          <a:p>
            <a:pPr lvl="0"/>
            <a:r>
              <a:rPr lang="en-US" dirty="0"/>
              <a:t>Can leave your funds in your State ORP account until choosing to take withdrawals.</a:t>
            </a:r>
          </a:p>
          <a:p>
            <a:pPr lvl="1"/>
            <a:r>
              <a:rPr lang="en-US" dirty="0"/>
              <a:t>If younger than age 59½, must separate from all covered employment before taking a withdrawal.</a:t>
            </a:r>
          </a:p>
          <a:p>
            <a:r>
              <a:rPr lang="en-US" dirty="0"/>
              <a:t>May leave funds in your account until required by IRS rules to take a distribution.</a:t>
            </a:r>
          </a:p>
        </p:txBody>
      </p:sp>
      <p:sp>
        <p:nvSpPr>
          <p:cNvPr id="3" name="Content Placeholder 2">
            <a:extLst>
              <a:ext uri="{FF2B5EF4-FFF2-40B4-BE49-F238E27FC236}">
                <a16:creationId xmlns:a16="http://schemas.microsoft.com/office/drawing/2014/main" id="{4AC9E2D9-A5F8-3F95-E03C-E13C1DBAF560}"/>
              </a:ext>
            </a:extLst>
          </p:cNvPr>
          <p:cNvSpPr>
            <a:spLocks noGrp="1"/>
          </p:cNvSpPr>
          <p:nvPr>
            <p:ph sz="half" idx="2"/>
          </p:nvPr>
        </p:nvSpPr>
        <p:spPr/>
        <p:txBody>
          <a:bodyPr/>
          <a:lstStyle/>
          <a:p>
            <a:pPr lvl="0"/>
            <a:r>
              <a:rPr lang="en-US" dirty="0"/>
              <a:t>Your account balance may:</a:t>
            </a:r>
          </a:p>
          <a:p>
            <a:pPr lvl="1"/>
            <a:r>
              <a:rPr lang="en-US" dirty="0"/>
              <a:t>Increase from investment earnings; or</a:t>
            </a:r>
          </a:p>
          <a:p>
            <a:pPr lvl="1"/>
            <a:r>
              <a:rPr lang="en-US" dirty="0"/>
              <a:t>Decline from investment losses and administrative fees.</a:t>
            </a:r>
          </a:p>
          <a:p>
            <a:r>
              <a:rPr lang="en-US" dirty="0"/>
              <a:t>Can generally roll over funds into eligible retirement savings account.</a:t>
            </a:r>
          </a:p>
          <a:p>
            <a:endParaRPr lang="en-US" dirty="0"/>
          </a:p>
        </p:txBody>
      </p:sp>
      <p:sp>
        <p:nvSpPr>
          <p:cNvPr id="4" name="Title 3">
            <a:extLst>
              <a:ext uri="{FF2B5EF4-FFF2-40B4-BE49-F238E27FC236}">
                <a16:creationId xmlns:a16="http://schemas.microsoft.com/office/drawing/2014/main" id="{556D28C1-C6AF-E4A0-AAC2-FDC9C99D911B}"/>
              </a:ext>
            </a:extLst>
          </p:cNvPr>
          <p:cNvSpPr>
            <a:spLocks noGrp="1"/>
          </p:cNvSpPr>
          <p:nvPr>
            <p:ph type="title"/>
          </p:nvPr>
        </p:nvSpPr>
        <p:spPr/>
        <p:txBody>
          <a:bodyPr/>
          <a:lstStyle/>
          <a:p>
            <a:r>
              <a:rPr lang="en-US" dirty="0"/>
              <a:t>Leaving funds in your State ORP account</a:t>
            </a:r>
          </a:p>
        </p:txBody>
      </p:sp>
      <p:sp>
        <p:nvSpPr>
          <p:cNvPr id="5" name="Slide Number Placeholder 4">
            <a:extLst>
              <a:ext uri="{FF2B5EF4-FFF2-40B4-BE49-F238E27FC236}">
                <a16:creationId xmlns:a16="http://schemas.microsoft.com/office/drawing/2014/main" id="{6F5BA5C1-DCD5-95DE-1E9C-373A0D55DDF8}"/>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Tree>
    <p:extLst>
      <p:ext uri="{BB962C8B-B14F-4D97-AF65-F5344CB8AC3E}">
        <p14:creationId xmlns:p14="http://schemas.microsoft.com/office/powerpoint/2010/main" val="1469729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7ABCAFFF-9323-CEDE-3F82-3C73C88C7FEA}"/>
              </a:ext>
            </a:extLst>
          </p:cNvPr>
          <p:cNvSpPr>
            <a:spLocks noGrp="1"/>
          </p:cNvSpPr>
          <p:nvPr>
            <p:ph type="sldNum" sz="quarter" idx="12"/>
          </p:nvPr>
        </p:nvSpPr>
        <p:spPr/>
        <p:txBody>
          <a:bodyPr/>
          <a:lstStyle/>
          <a:p>
            <a:fld id="{28024367-D536-4F59-B2ED-0E7825EDA9AF}" type="slidenum">
              <a:rPr lang="en-US" smtClean="0"/>
              <a:pPr/>
              <a:t>6</a:t>
            </a:fld>
            <a:endParaRPr lang="en-US" dirty="0"/>
          </a:p>
        </p:txBody>
      </p:sp>
    </p:spTree>
    <p:extLst>
      <p:ext uri="{BB962C8B-B14F-4D97-AF65-F5344CB8AC3E}">
        <p14:creationId xmlns:p14="http://schemas.microsoft.com/office/powerpoint/2010/main" val="106118763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26272</TotalTime>
  <Words>408</Words>
  <Application>Microsoft Office PowerPoint</Application>
  <PresentationFormat>Widescreen</PresentationFormat>
  <Paragraphs>42</Paragraphs>
  <Slides>6</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Calibri Light</vt:lpstr>
      <vt:lpstr>Times New Roman</vt:lpstr>
      <vt:lpstr>Tw Cen MT Condensed</vt:lpstr>
      <vt:lpstr>2_Office Theme</vt:lpstr>
      <vt:lpstr>Leaving before retirement eligibility</vt:lpstr>
      <vt:lpstr>Intended audience</vt:lpstr>
      <vt:lpstr>Requesting a refund from your SCRS, PORS account</vt:lpstr>
      <vt:lpstr>Leavings funds in your SCRS, PORS account</vt:lpstr>
      <vt:lpstr>Leaving funds in your State ORP account</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713</cp:revision>
  <cp:lastPrinted>2024-06-06T13:47:10Z</cp:lastPrinted>
  <dcterms:created xsi:type="dcterms:W3CDTF">2019-11-01T12:34:11Z</dcterms:created>
  <dcterms:modified xsi:type="dcterms:W3CDTF">2025-04-21T15:18:40Z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