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256" r:id="rId2"/>
    <p:sldId id="472" r:id="rId3"/>
    <p:sldId id="430" r:id="rId4"/>
    <p:sldId id="458" r:id="rId5"/>
    <p:sldId id="457" r:id="rId6"/>
    <p:sldId id="471"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71" d="100"/>
          <a:sy n="71" d="100"/>
        </p:scale>
        <p:origin x="998" y="4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230669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nyb"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peba.sc.gov/nyb" TargetMode="External"/><Relationship Id="rId3" Type="http://schemas.openxmlformats.org/officeDocument/2006/relationships/hyperlink" Target="https://peba.sc.gov/sites/default/files/scrs_c3.pdf" TargetMode="External"/><Relationship Id="rId7" Type="http://schemas.openxmlformats.org/officeDocument/2006/relationships/hyperlink" Target="https://peba.sc.gov/sites/default/files/state_orp.pdf" TargetMode="External"/><Relationship Id="rId2" Type="http://schemas.openxmlformats.org/officeDocument/2006/relationships/hyperlink" Target="https://peba.sc.gov/sites/default/files/select_guide.pdf" TargetMode="External"/><Relationship Id="rId1" Type="http://schemas.openxmlformats.org/officeDocument/2006/relationships/slideLayout" Target="../slideLayouts/slideLayout5.xml"/><Relationship Id="rId6" Type="http://schemas.openxmlformats.org/officeDocument/2006/relationships/hyperlink" Target="https://peba.sc.gov/sites/default/files/pors_handbook.pdf" TargetMode="External"/><Relationship Id="rId5" Type="http://schemas.openxmlformats.org/officeDocument/2006/relationships/hyperlink" Target="https://peba.sc.gov/sites/default/files/pors_c3.pdf" TargetMode="External"/><Relationship Id="rId4" Type="http://schemas.openxmlformats.org/officeDocument/2006/relationships/hyperlink" Target="https://peba.sc.gov/sites/default/files/scrs_handbook.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peba.sc.gov/sites/default/files/ma_set_up.pdf" TargetMode="External"/><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https://peba.sc.gov/sites/default/files/sorp_participant_changes.pdf" TargetMode="External"/><Relationship Id="rId2" Type="http://schemas.openxmlformats.org/officeDocument/2006/relationships/hyperlink" Target="https://www.peba.sc.gov/sites/default/files/ma_manage_account.pdf"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Resources</a:t>
            </a:r>
          </a:p>
        </p:txBody>
      </p:sp>
      <p:sp>
        <p:nvSpPr>
          <p:cNvPr id="3" name="Subtitle 2"/>
          <p:cNvSpPr>
            <a:spLocks noGrp="1"/>
          </p:cNvSpPr>
          <p:nvPr>
            <p:ph type="subTitle" idx="1"/>
          </p:nvPr>
        </p:nvSpPr>
        <p:spPr>
          <a:xfrm>
            <a:off x="336550" y="4663456"/>
            <a:ext cx="3304425" cy="1803862"/>
          </a:xfrm>
        </p:spPr>
        <p:txBody>
          <a:bodyPr/>
          <a:lstStyle/>
          <a:p>
            <a:r>
              <a:rPr lang="en-US" dirty="0"/>
              <a:t>Retirement Orientation and Education</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168795-D586-BF1A-17A3-040D771D87EC}"/>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81A60FA9-5000-00E1-B9B2-2D74ECC89437}"/>
              </a:ext>
            </a:extLst>
          </p:cNvPr>
          <p:cNvSpPr>
            <a:spLocks noGrp="1"/>
          </p:cNvSpPr>
          <p:nvPr>
            <p:ph sz="half" idx="1"/>
          </p:nvPr>
        </p:nvSpPr>
        <p:spPr/>
        <p:txBody>
          <a:bodyPr>
            <a:normAutofit/>
          </a:bodyPr>
          <a:lstStyle/>
          <a:p>
            <a:pPr marL="0" indent="0">
              <a:buNone/>
            </a:pPr>
            <a:r>
              <a:rPr lang="en-US" dirty="0"/>
              <a:t>This presentation is focused on the eligibility requirements and plan provisions for Class Three members. Class Three members are those whose earned service began on or after July 1, 2012.</a:t>
            </a:r>
          </a:p>
          <a:p>
            <a:pPr marL="0" indent="0">
              <a:buNone/>
            </a:pPr>
            <a:r>
              <a:rPr lang="en-US" dirty="0"/>
              <a:t>Class Two members, those whose earned service began before July 1, 2012, are encouraged to review the summary flyers for Class Two on our </a:t>
            </a:r>
            <a:r>
              <a:rPr lang="en-US" i="1" dirty="0">
                <a:solidFill>
                  <a:srgbClr val="FF0000"/>
                </a:solidFill>
                <a:hlinkClick r:id="rId3"/>
              </a:rPr>
              <a:t>Navigating Your Benefits</a:t>
            </a:r>
            <a:r>
              <a:rPr lang="en-US" dirty="0">
                <a:solidFill>
                  <a:srgbClr val="FF0000"/>
                </a:solidFill>
              </a:rPr>
              <a:t> </a:t>
            </a:r>
            <a:r>
              <a:rPr lang="en-US" dirty="0"/>
              <a:t>webpage and</a:t>
            </a:r>
            <a:r>
              <a:rPr lang="en-US" dirty="0">
                <a:solidFill>
                  <a:srgbClr val="FF0000"/>
                </a:solidFill>
              </a:rPr>
              <a:t> </a:t>
            </a:r>
            <a:r>
              <a:rPr lang="en-US" dirty="0"/>
              <a:t>retirement publications at </a:t>
            </a:r>
            <a:r>
              <a:rPr lang="en-US" dirty="0">
                <a:hlinkClick r:id="rId4"/>
              </a:rPr>
              <a:t>peba.sc.gov/publications</a:t>
            </a:r>
            <a:r>
              <a:rPr lang="en-US" dirty="0"/>
              <a:t> for more information.</a:t>
            </a:r>
          </a:p>
          <a:p>
            <a:endParaRPr lang="en-US" dirty="0"/>
          </a:p>
        </p:txBody>
      </p:sp>
      <p:sp>
        <p:nvSpPr>
          <p:cNvPr id="4" name="Title 3">
            <a:extLst>
              <a:ext uri="{FF2B5EF4-FFF2-40B4-BE49-F238E27FC236}">
                <a16:creationId xmlns:a16="http://schemas.microsoft.com/office/drawing/2014/main" id="{F83D8D73-FB8B-99D6-02F3-7B21A1CF3F73}"/>
              </a:ext>
            </a:extLst>
          </p:cNvPr>
          <p:cNvSpPr>
            <a:spLocks noGrp="1"/>
          </p:cNvSpPr>
          <p:nvPr>
            <p:ph type="title"/>
          </p:nvPr>
        </p:nvSpPr>
        <p:spPr/>
        <p:txBody>
          <a:bodyPr/>
          <a:lstStyle/>
          <a:p>
            <a:r>
              <a:rPr lang="en-US" dirty="0"/>
              <a:t>Intended audience</a:t>
            </a:r>
          </a:p>
        </p:txBody>
      </p:sp>
    </p:spTree>
    <p:extLst>
      <p:ext uri="{BB962C8B-B14F-4D97-AF65-F5344CB8AC3E}">
        <p14:creationId xmlns:p14="http://schemas.microsoft.com/office/powerpoint/2010/main" val="2465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606C1074-2FAE-4827-ACC3-9914C7B141B9}"/>
              </a:ext>
            </a:extLst>
          </p:cNvPr>
          <p:cNvSpPr>
            <a:spLocks noGrp="1" noChangeArrowheads="1"/>
          </p:cNvSpPr>
          <p:nvPr>
            <p:ph type="title"/>
          </p:nvPr>
        </p:nvSpPr>
        <p:spPr/>
        <p:txBody>
          <a:bodyPr/>
          <a:lstStyle/>
          <a:p>
            <a:r>
              <a:rPr lang="en-US" altLang="en-US" dirty="0"/>
              <a:t>PEBA website, peba.sc.gov</a:t>
            </a:r>
          </a:p>
        </p:txBody>
      </p:sp>
      <p:sp>
        <p:nvSpPr>
          <p:cNvPr id="48131" name="Content Placeholder 2">
            <a:extLst>
              <a:ext uri="{FF2B5EF4-FFF2-40B4-BE49-F238E27FC236}">
                <a16:creationId xmlns:a16="http://schemas.microsoft.com/office/drawing/2014/main" id="{4BB67B1A-48E9-476F-A52A-FBAF900384E5}"/>
              </a:ext>
            </a:extLst>
          </p:cNvPr>
          <p:cNvSpPr>
            <a:spLocks noGrp="1" noChangeArrowheads="1"/>
          </p:cNvSpPr>
          <p:nvPr>
            <p:ph idx="1"/>
          </p:nvPr>
        </p:nvSpPr>
        <p:spPr/>
        <p:txBody>
          <a:bodyPr>
            <a:normAutofit/>
          </a:bodyPr>
          <a:lstStyle/>
          <a:p>
            <a:r>
              <a:rPr lang="en-US" dirty="0"/>
              <a:t>For more information, and before you make enrollment decisions, review these materials:</a:t>
            </a:r>
          </a:p>
          <a:p>
            <a:pPr lvl="1"/>
            <a:r>
              <a:rPr lang="en-US" i="1" dirty="0">
                <a:hlinkClick r:id="rId2"/>
              </a:rPr>
              <a:t>Select Your Retirement Plan</a:t>
            </a:r>
            <a:r>
              <a:rPr lang="en-US" dirty="0"/>
              <a:t> guide;</a:t>
            </a:r>
          </a:p>
          <a:p>
            <a:pPr lvl="1"/>
            <a:r>
              <a:rPr lang="en-US" i="1" dirty="0">
                <a:hlinkClick r:id="rId3"/>
              </a:rPr>
              <a:t>South Carolina Retirement System at a Glance - Class Three</a:t>
            </a:r>
            <a:r>
              <a:rPr lang="en-US" dirty="0"/>
              <a:t> flyer;</a:t>
            </a:r>
          </a:p>
          <a:p>
            <a:pPr lvl="1"/>
            <a:r>
              <a:rPr lang="en-US" i="1" dirty="0">
                <a:hlinkClick r:id="rId4"/>
              </a:rPr>
              <a:t>South Carolina Retirement System Member Handbook</a:t>
            </a:r>
            <a:r>
              <a:rPr lang="en-US" dirty="0"/>
              <a:t>;</a:t>
            </a:r>
          </a:p>
          <a:p>
            <a:pPr lvl="1"/>
            <a:r>
              <a:rPr lang="en-US" i="1" dirty="0">
                <a:hlinkClick r:id="rId5"/>
              </a:rPr>
              <a:t>Police Officers Retirement System at a Glance - Class Three</a:t>
            </a:r>
            <a:r>
              <a:rPr lang="en-US" dirty="0"/>
              <a:t> flyer;</a:t>
            </a:r>
          </a:p>
          <a:p>
            <a:pPr lvl="1"/>
            <a:r>
              <a:rPr lang="en-US" i="1" dirty="0">
                <a:hlinkClick r:id="rId6"/>
              </a:rPr>
              <a:t>Police Officers Retirement System Member Handbook</a:t>
            </a:r>
            <a:r>
              <a:rPr lang="en-US" dirty="0"/>
              <a:t>; and</a:t>
            </a:r>
          </a:p>
          <a:p>
            <a:pPr lvl="1"/>
            <a:r>
              <a:rPr lang="en-US" i="1" dirty="0">
                <a:hlinkClick r:id="rId7"/>
              </a:rPr>
              <a:t>State Optional Retirement Program at a Glance</a:t>
            </a:r>
            <a:r>
              <a:rPr lang="en-US" dirty="0"/>
              <a:t> flyer.</a:t>
            </a:r>
            <a:endParaRPr lang="en-US" altLang="en-US" dirty="0"/>
          </a:p>
          <a:p>
            <a:r>
              <a:rPr lang="en-US" i="1" dirty="0"/>
              <a:t>Navigating Your Benefits </a:t>
            </a:r>
            <a:r>
              <a:rPr lang="en-US" dirty="0"/>
              <a:t>series.</a:t>
            </a:r>
          </a:p>
          <a:p>
            <a:pPr lvl="1"/>
            <a:r>
              <a:rPr lang="en-US" dirty="0">
                <a:hlinkClick r:id="rId8"/>
              </a:rPr>
              <a:t>peba.sc.gov/nyb</a:t>
            </a:r>
            <a:r>
              <a:rPr lang="en-US" dirty="0"/>
              <a:t>.</a:t>
            </a:r>
          </a:p>
          <a:p>
            <a:pPr lvl="1"/>
            <a:r>
              <a:rPr lang="en-US" dirty="0"/>
              <a:t>Plain-language explanations of insurance and retirement benefits.</a:t>
            </a:r>
          </a:p>
        </p:txBody>
      </p:sp>
      <p:sp>
        <p:nvSpPr>
          <p:cNvPr id="48132" name="Slide Number Placeholder 3">
            <a:extLst>
              <a:ext uri="{FF2B5EF4-FFF2-40B4-BE49-F238E27FC236}">
                <a16:creationId xmlns:a16="http://schemas.microsoft.com/office/drawing/2014/main" id="{B6FA730B-CF4B-47E1-9B0D-0237EEAC01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3</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40955"/>
    </mc:Choice>
    <mc:Fallback xmlns="">
      <p:transition spd="slow" advTm="4095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564D2C-C080-8D47-7A9C-ABF43A438B72}"/>
              </a:ext>
            </a:extLst>
          </p:cNvPr>
          <p:cNvSpPr>
            <a:spLocks noGrp="1"/>
          </p:cNvSpPr>
          <p:nvPr>
            <p:ph sz="half" idx="1"/>
          </p:nvPr>
        </p:nvSpPr>
        <p:spPr/>
        <p:txBody>
          <a:bodyPr>
            <a:normAutofit/>
          </a:bodyPr>
          <a:lstStyle/>
          <a:p>
            <a:r>
              <a:rPr lang="en-US" dirty="0"/>
              <a:t>To register for and use </a:t>
            </a:r>
            <a:r>
              <a:rPr lang="en-US" dirty="0">
                <a:hlinkClick r:id="rId2"/>
              </a:rPr>
              <a:t>Member Access</a:t>
            </a:r>
            <a:r>
              <a:rPr lang="en-US" dirty="0"/>
              <a:t>, you </a:t>
            </a:r>
            <a:br>
              <a:rPr lang="en-US" dirty="0"/>
            </a:br>
            <a:r>
              <a:rPr lang="en-US" dirty="0"/>
              <a:t>will need:</a:t>
            </a:r>
          </a:p>
          <a:p>
            <a:pPr lvl="1"/>
            <a:r>
              <a:rPr lang="en-US" dirty="0"/>
              <a:t>Last name;</a:t>
            </a:r>
          </a:p>
          <a:p>
            <a:pPr lvl="1"/>
            <a:r>
              <a:rPr lang="en-US" dirty="0"/>
              <a:t>Social Security number;</a:t>
            </a:r>
          </a:p>
          <a:p>
            <a:pPr lvl="1"/>
            <a:r>
              <a:rPr lang="en-US" dirty="0"/>
              <a:t>Date of birth; and</a:t>
            </a:r>
          </a:p>
          <a:p>
            <a:pPr lvl="1"/>
            <a:r>
              <a:rPr lang="en-US" dirty="0"/>
              <a:t>A valid email address.</a:t>
            </a:r>
          </a:p>
          <a:p>
            <a:r>
              <a:rPr lang="en-US" dirty="0"/>
              <a:t>Refer to </a:t>
            </a:r>
            <a:r>
              <a:rPr lang="en-US" i="1" dirty="0">
                <a:hlinkClick r:id="rId3"/>
              </a:rPr>
              <a:t>Setting up a New Member Access Account</a:t>
            </a:r>
            <a:r>
              <a:rPr lang="en-US" i="1" dirty="0"/>
              <a:t> </a:t>
            </a:r>
            <a:r>
              <a:rPr lang="en-US" dirty="0"/>
              <a:t>flyer. </a:t>
            </a:r>
          </a:p>
          <a:p>
            <a:endParaRPr lang="en-US" dirty="0"/>
          </a:p>
        </p:txBody>
      </p:sp>
      <p:sp>
        <p:nvSpPr>
          <p:cNvPr id="3" name="Title 2">
            <a:extLst>
              <a:ext uri="{FF2B5EF4-FFF2-40B4-BE49-F238E27FC236}">
                <a16:creationId xmlns:a16="http://schemas.microsoft.com/office/drawing/2014/main" id="{85292352-2815-27EF-09D5-53245B846CCC}"/>
              </a:ext>
            </a:extLst>
          </p:cNvPr>
          <p:cNvSpPr>
            <a:spLocks noGrp="1"/>
          </p:cNvSpPr>
          <p:nvPr>
            <p:ph type="title"/>
          </p:nvPr>
        </p:nvSpPr>
        <p:spPr/>
        <p:txBody>
          <a:bodyPr/>
          <a:lstStyle/>
          <a:p>
            <a:r>
              <a:rPr lang="en-US" dirty="0"/>
              <a:t>Member Access</a:t>
            </a:r>
          </a:p>
        </p:txBody>
      </p:sp>
      <p:sp>
        <p:nvSpPr>
          <p:cNvPr id="4" name="Slide Number Placeholder 3">
            <a:extLst>
              <a:ext uri="{FF2B5EF4-FFF2-40B4-BE49-F238E27FC236}">
                <a16:creationId xmlns:a16="http://schemas.microsoft.com/office/drawing/2014/main" id="{F63F3106-443F-4627-7345-1836BC9B5305}"/>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540073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3C01D-A9F7-4670-C629-5A440593766D}"/>
              </a:ext>
            </a:extLst>
          </p:cNvPr>
          <p:cNvSpPr>
            <a:spLocks noGrp="1"/>
          </p:cNvSpPr>
          <p:nvPr>
            <p:ph type="title"/>
          </p:nvPr>
        </p:nvSpPr>
        <p:spPr/>
        <p:txBody>
          <a:bodyPr/>
          <a:lstStyle/>
          <a:p>
            <a:r>
              <a:rPr lang="en-US"/>
              <a:t>Member Access features</a:t>
            </a:r>
            <a:endParaRPr lang="en-US" dirty="0"/>
          </a:p>
        </p:txBody>
      </p:sp>
      <p:sp>
        <p:nvSpPr>
          <p:cNvPr id="3" name="Slide Number Placeholder 2">
            <a:extLst>
              <a:ext uri="{FF2B5EF4-FFF2-40B4-BE49-F238E27FC236}">
                <a16:creationId xmlns:a16="http://schemas.microsoft.com/office/drawing/2014/main" id="{6AF31550-BE60-2443-1B47-52BC95799196}"/>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6" name="Content Placeholder 5">
            <a:extLst>
              <a:ext uri="{FF2B5EF4-FFF2-40B4-BE49-F238E27FC236}">
                <a16:creationId xmlns:a16="http://schemas.microsoft.com/office/drawing/2014/main" id="{25BFD5C6-3C30-75FF-5063-32EA98C9E596}"/>
              </a:ext>
            </a:extLst>
          </p:cNvPr>
          <p:cNvSpPr>
            <a:spLocks noGrp="1"/>
          </p:cNvSpPr>
          <p:nvPr>
            <p:ph sz="half" idx="13"/>
          </p:nvPr>
        </p:nvSpPr>
        <p:spPr>
          <a:xfrm>
            <a:off x="609600" y="2500483"/>
            <a:ext cx="5181600" cy="3405018"/>
          </a:xfrm>
        </p:spPr>
        <p:txBody>
          <a:bodyPr>
            <a:normAutofit fontScale="92500" lnSpcReduction="10000"/>
          </a:bodyPr>
          <a:lstStyle/>
          <a:p>
            <a:pPr marL="0" indent="0">
              <a:buNone/>
            </a:pPr>
            <a:r>
              <a:rPr lang="en-US" altLang="en-US" b="1" dirty="0">
                <a:latin typeface="Times New Roman" panose="02020603050405020304" pitchFamily="18" charset="0"/>
                <a:cs typeface="Times New Roman" panose="02020603050405020304" pitchFamily="18" charset="0"/>
              </a:rPr>
              <a:t>SCRS and PORS members</a:t>
            </a:r>
          </a:p>
          <a:p>
            <a:r>
              <a:rPr lang="en-US" altLang="en-US" dirty="0"/>
              <a:t>View account and service credit statement.</a:t>
            </a:r>
          </a:p>
          <a:p>
            <a:r>
              <a:rPr lang="en-US" altLang="en-US" dirty="0"/>
              <a:t>Review and update beneficiary designations.</a:t>
            </a:r>
          </a:p>
          <a:p>
            <a:r>
              <a:rPr lang="en-US" altLang="en-US" dirty="0"/>
              <a:t>Estimate benefit amount.</a:t>
            </a:r>
            <a:r>
              <a:rPr lang="en-US" altLang="en-US" baseline="30000" dirty="0"/>
              <a:t>1</a:t>
            </a:r>
          </a:p>
          <a:p>
            <a:r>
              <a:rPr lang="en-US" altLang="en-US" dirty="0"/>
              <a:t>Update address and contact information.</a:t>
            </a:r>
          </a:p>
          <a:p>
            <a:r>
              <a:rPr lang="en-US" altLang="en-US" dirty="0"/>
              <a:t>Calculate service purchase cost estimate and submit service purchase request.</a:t>
            </a:r>
          </a:p>
          <a:p>
            <a:r>
              <a:rPr lang="en-US" altLang="en-US" dirty="0"/>
              <a:t>Apply for service retirement.</a:t>
            </a:r>
          </a:p>
          <a:p>
            <a:r>
              <a:rPr lang="en-US" dirty="0"/>
              <a:t>Refer to </a:t>
            </a:r>
            <a:r>
              <a:rPr lang="en-US" i="1" dirty="0">
                <a:hlinkClick r:id="rId2"/>
              </a:rPr>
              <a:t>Manage your Retirement Account with Member Access</a:t>
            </a:r>
            <a:r>
              <a:rPr lang="en-US" dirty="0"/>
              <a:t> flyer.</a:t>
            </a:r>
          </a:p>
          <a:p>
            <a:endParaRPr lang="en-US" altLang="en-US" dirty="0"/>
          </a:p>
        </p:txBody>
      </p:sp>
      <p:sp>
        <p:nvSpPr>
          <p:cNvPr id="7" name="Content Placeholder 2">
            <a:extLst>
              <a:ext uri="{FF2B5EF4-FFF2-40B4-BE49-F238E27FC236}">
                <a16:creationId xmlns:a16="http://schemas.microsoft.com/office/drawing/2014/main" id="{3FF22BAF-E2F4-A2B9-45C3-FC6FCEA3FFF8}"/>
              </a:ext>
            </a:extLst>
          </p:cNvPr>
          <p:cNvSpPr>
            <a:spLocks noGrp="1" noChangeArrowheads="1"/>
          </p:cNvSpPr>
          <p:nvPr>
            <p:ph sz="half" idx="2"/>
          </p:nvPr>
        </p:nvSpPr>
        <p:spPr>
          <a:xfrm>
            <a:off x="6400800" y="2508542"/>
            <a:ext cx="5181600" cy="3790590"/>
          </a:xfrm>
        </p:spPr>
        <p:txBody>
          <a:bodyPr>
            <a:normAutofit fontScale="92500" lnSpcReduction="10000"/>
          </a:bodyPr>
          <a:lstStyle/>
          <a:p>
            <a:pPr marL="0" indent="0">
              <a:buNone/>
            </a:pPr>
            <a:r>
              <a:rPr lang="en-US" altLang="en-US" b="1" dirty="0">
                <a:latin typeface="Times New Roman" panose="02020603050405020304" pitchFamily="18" charset="0"/>
                <a:cs typeface="Times New Roman" panose="02020603050405020304" pitchFamily="18" charset="0"/>
              </a:rPr>
              <a:t>State ORP participants</a:t>
            </a:r>
          </a:p>
          <a:p>
            <a:r>
              <a:rPr lang="en-US" altLang="en-US" dirty="0"/>
              <a:t>Link to State ORP service provider’s website.</a:t>
            </a:r>
          </a:p>
          <a:p>
            <a:r>
              <a:rPr lang="en-US" altLang="en-US" dirty="0"/>
              <a:t>View and update PEBA active member incidental death beneficiaries.</a:t>
            </a:r>
          </a:p>
          <a:p>
            <a:pPr lvl="1"/>
            <a:r>
              <a:rPr lang="en-US" dirty="0"/>
              <a:t>Must designate beneficiaries for your State ORP account balance with your service provider. </a:t>
            </a:r>
            <a:endParaRPr lang="en-US" altLang="en-US" dirty="0"/>
          </a:p>
          <a:p>
            <a:r>
              <a:rPr lang="en-US" altLang="en-US" dirty="0"/>
              <a:t>Update address and contact information with PEBA.</a:t>
            </a:r>
          </a:p>
          <a:p>
            <a:pPr lvl="1"/>
            <a:r>
              <a:rPr lang="en-US" altLang="en-US" dirty="0"/>
              <a:t>Must update separately </a:t>
            </a:r>
            <a:r>
              <a:rPr lang="en-US" altLang="en-US" dirty="0">
                <a:hlinkClick r:id="rId3"/>
              </a:rPr>
              <a:t>with service provider</a:t>
            </a:r>
            <a:r>
              <a:rPr lang="en-US" altLang="en-US" dirty="0"/>
              <a:t>.</a:t>
            </a:r>
          </a:p>
          <a:p>
            <a:r>
              <a:rPr lang="en-US" altLang="en-US" dirty="0"/>
              <a:t>Receive messages regarding annual State ORP open enrollment (January 1–March 1).</a:t>
            </a:r>
          </a:p>
          <a:p>
            <a:pPr lvl="1"/>
            <a:r>
              <a:rPr lang="en-US" altLang="en-US" dirty="0"/>
              <a:t>Change State ORP service provider or make an irrevocable election to switch to SCRS, if eligible.</a:t>
            </a:r>
          </a:p>
        </p:txBody>
      </p:sp>
      <p:sp>
        <p:nvSpPr>
          <p:cNvPr id="12" name="TextBox 11">
            <a:extLst>
              <a:ext uri="{FF2B5EF4-FFF2-40B4-BE49-F238E27FC236}">
                <a16:creationId xmlns:a16="http://schemas.microsoft.com/office/drawing/2014/main" id="{46096FCC-6C21-4B00-D404-862154B48A38}"/>
              </a:ext>
            </a:extLst>
          </p:cNvPr>
          <p:cNvSpPr txBox="1"/>
          <p:nvPr/>
        </p:nvSpPr>
        <p:spPr>
          <a:xfrm>
            <a:off x="609600" y="6054567"/>
            <a:ext cx="3925987"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Estimates are not a guarantee of monthly benefits. </a:t>
            </a:r>
          </a:p>
        </p:txBody>
      </p:sp>
    </p:spTree>
    <p:extLst>
      <p:ext uri="{BB962C8B-B14F-4D97-AF65-F5344CB8AC3E}">
        <p14:creationId xmlns:p14="http://schemas.microsoft.com/office/powerpoint/2010/main" val="1936386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26290</TotalTime>
  <Words>387</Words>
  <Application>Microsoft Office PowerPoint</Application>
  <PresentationFormat>Widescreen</PresentationFormat>
  <Paragraphs>49</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Resources</vt:lpstr>
      <vt:lpstr>Intended audience</vt:lpstr>
      <vt:lpstr>PEBA website, peba.sc.gov</vt:lpstr>
      <vt:lpstr>Member Access</vt:lpstr>
      <vt:lpstr>Member Access features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714</cp:revision>
  <cp:lastPrinted>2024-06-06T13:47:10Z</cp:lastPrinted>
  <dcterms:created xsi:type="dcterms:W3CDTF">2019-11-01T12:34:11Z</dcterms:created>
  <dcterms:modified xsi:type="dcterms:W3CDTF">2025-04-21T15:30:29Z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