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72" r:id="rId3"/>
    <p:sldId id="458" r:id="rId4"/>
    <p:sldId id="459" r:id="rId5"/>
    <p:sldId id="471"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1210723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4015547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monthly-premium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s://peba.sc.gov/publication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peba.sc.gov/sites/default/files/retiree_insurance_state.pdf"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peba.sc.gov/sites/default/files/retiree_insurance_optional.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State Health Plan retiree insurance</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lvl="0"/>
            <a:r>
              <a:rPr lang="en-US" dirty="0"/>
              <a:t>Eligibility for retiree insurance is different than eligibility for a retirement benefit.</a:t>
            </a:r>
          </a:p>
          <a:p>
            <a:pPr lvl="0"/>
            <a:r>
              <a:rPr lang="en-US" dirty="0"/>
              <a:t>Must meet certain eligibility requirements to continue insurance coverage in retirement.</a:t>
            </a:r>
          </a:p>
          <a:p>
            <a:pPr lvl="0"/>
            <a:r>
              <a:rPr lang="en-US" dirty="0"/>
              <a:t>Changing jobs could affect your eligibility for funding.</a:t>
            </a:r>
          </a:p>
          <a:p>
            <a:pPr lvl="0"/>
            <a:r>
              <a:rPr lang="en-US" dirty="0"/>
              <a:t>Rules differ based on whether you were in an insurance-eligible position before May 2, 2008. </a:t>
            </a:r>
          </a:p>
          <a:p>
            <a:endParaRPr lang="en-US" dirty="0"/>
          </a:p>
        </p:txBody>
      </p:sp>
      <p:sp>
        <p:nvSpPr>
          <p:cNvPr id="6" name="Content Placeholder 5">
            <a:extLst>
              <a:ext uri="{FF2B5EF4-FFF2-40B4-BE49-F238E27FC236}">
                <a16:creationId xmlns:a16="http://schemas.microsoft.com/office/drawing/2014/main" id="{9976A0C0-D5C6-0364-FE32-6E7D1D09599C}"/>
              </a:ext>
            </a:extLst>
          </p:cNvPr>
          <p:cNvSpPr>
            <a:spLocks noGrp="1"/>
          </p:cNvSpPr>
          <p:nvPr>
            <p:ph sz="half" idx="2"/>
          </p:nvPr>
        </p:nvSpPr>
        <p:spPr/>
        <p:txBody>
          <a:bodyPr/>
          <a:lstStyle/>
          <a:p>
            <a:pPr lvl="0"/>
            <a:r>
              <a:rPr lang="en-US" dirty="0"/>
              <a:t>Insurance can be a significant cost in retirement.</a:t>
            </a:r>
          </a:p>
          <a:p>
            <a:pPr lvl="0"/>
            <a:r>
              <a:rPr lang="en-US" dirty="0"/>
              <a:t>Former employer may fund a portion of </a:t>
            </a:r>
            <a:r>
              <a:rPr lang="en-US" dirty="0">
                <a:hlinkClick r:id="rId3"/>
              </a:rPr>
              <a:t>premiums</a:t>
            </a:r>
            <a:r>
              <a:rPr lang="en-US" dirty="0"/>
              <a:t>.</a:t>
            </a:r>
          </a:p>
          <a:p>
            <a:pPr lvl="0"/>
            <a:r>
              <a:rPr lang="en-US" dirty="0"/>
              <a:t>Refer to the </a:t>
            </a:r>
            <a:r>
              <a:rPr lang="en-US" i="1" dirty="0">
                <a:hlinkClick r:id="rId4"/>
              </a:rPr>
              <a:t>Insurance Benefits Guide</a:t>
            </a:r>
            <a:r>
              <a:rPr lang="en-US" i="1" dirty="0"/>
              <a:t> </a:t>
            </a:r>
            <a:r>
              <a:rPr lang="en-US" dirty="0"/>
              <a:t>for more information.</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p:cNvSpPr>
            <a:spLocks noGrp="1"/>
          </p:cNvSpPr>
          <p:nvPr>
            <p:ph type="title"/>
          </p:nvPr>
        </p:nvSpPr>
        <p:spPr/>
        <p:txBody>
          <a:bodyPr/>
          <a:lstStyle/>
          <a:p>
            <a:r>
              <a:rPr lang="en-US"/>
              <a:t>State Health Plan retiree insurance coverage</a:t>
            </a:r>
            <a:endParaRPr lang="en-US" dirty="0"/>
          </a:p>
        </p:txBody>
      </p:sp>
    </p:spTree>
    <p:extLst>
      <p:ext uri="{BB962C8B-B14F-4D97-AF65-F5344CB8AC3E}">
        <p14:creationId xmlns:p14="http://schemas.microsoft.com/office/powerpoint/2010/main" val="991742431"/>
      </p:ext>
    </p:extLst>
  </p:cSld>
  <p:clrMapOvr>
    <a:masterClrMapping/>
  </p:clrMapOvr>
  <mc:AlternateContent xmlns:mc="http://schemas.openxmlformats.org/markup-compatibility/2006" xmlns:p14="http://schemas.microsoft.com/office/powerpoint/2010/main">
    <mc:Choice Requires="p14">
      <p:transition spd="slow" p14:dur="2000" advTm="66011"/>
    </mc:Choice>
    <mc:Fallback xmlns="">
      <p:transition spd="slow" advTm="6601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Verifying your retiree insurance eligibility</a:t>
            </a:r>
            <a:endParaRPr lang="en-US" dirty="0"/>
          </a:p>
        </p:txBody>
      </p:sp>
      <p:sp>
        <p:nvSpPr>
          <p:cNvPr id="3" name="Content Placeholder 2"/>
          <p:cNvSpPr>
            <a:spLocks noGrp="1"/>
          </p:cNvSpPr>
          <p:nvPr>
            <p:ph idx="1"/>
          </p:nvPr>
        </p:nvSpPr>
        <p:spPr/>
        <p:txBody>
          <a:bodyPr/>
          <a:lstStyle/>
          <a:p>
            <a:pPr lvl="0"/>
            <a:r>
              <a:rPr lang="en-US" dirty="0"/>
              <a:t>Only PEBA can verify your eligibility for retiree insurance.</a:t>
            </a:r>
          </a:p>
          <a:p>
            <a:r>
              <a:rPr lang="en-US" dirty="0"/>
              <a:t>Do not terminate employment until you have official notice from PEBA of your insurance eligibility.</a:t>
            </a:r>
          </a:p>
          <a:p>
            <a:pPr lvl="0"/>
            <a:r>
              <a:rPr lang="en-US" dirty="0"/>
              <a:t>Check out the retiree insurance eligibility flyers:</a:t>
            </a:r>
          </a:p>
          <a:p>
            <a:pPr lvl="1">
              <a:buClr>
                <a:schemeClr val="tx2"/>
              </a:buClr>
            </a:pPr>
            <a:r>
              <a:rPr lang="en-US" dirty="0">
                <a:solidFill>
                  <a:srgbClr val="568EC1"/>
                </a:solidFill>
                <a:hlinkClick r:id="rId3" action="ppaction://hlinkfile">
                  <a:extLst>
                    <a:ext uri="{A12FA001-AC4F-418D-AE19-62706E023703}">
                      <ahyp:hlinkClr xmlns:ahyp="http://schemas.microsoft.com/office/drawing/2018/hyperlinkcolor" val="tx"/>
                    </a:ext>
                  </a:extLst>
                </a:hlinkClick>
              </a:rPr>
              <a:t>For members who </a:t>
            </a:r>
            <a:r>
              <a:rPr lang="en-US" dirty="0">
                <a:solidFill>
                  <a:schemeClr val="accent1"/>
                </a:solidFill>
                <a:hlinkClick r:id="rId3" action="ppaction://hlinkfile">
                  <a:extLst>
                    <a:ext uri="{A12FA001-AC4F-418D-AE19-62706E023703}">
                      <ahyp:hlinkClr xmlns:ahyp="http://schemas.microsoft.com/office/drawing/2018/hyperlinkcolor" val="tx"/>
                    </a:ext>
                  </a:extLst>
                </a:hlinkClick>
              </a:rPr>
              <a:t>work for a state agency, public higher education institution, public school district or charter school that participates in both insurance and retirement</a:t>
            </a:r>
            <a:r>
              <a:rPr lang="en-US" dirty="0"/>
              <a:t>.</a:t>
            </a:r>
          </a:p>
          <a:p>
            <a:pPr lvl="1">
              <a:buClr>
                <a:schemeClr val="tx2"/>
              </a:buClr>
            </a:pPr>
            <a:r>
              <a:rPr lang="en-US" dirty="0">
                <a:solidFill>
                  <a:srgbClr val="568EC1"/>
                </a:solidFill>
                <a:hlinkClick r:id="rId4">
                  <a:extLst>
                    <a:ext uri="{A12FA001-AC4F-418D-AE19-62706E023703}">
                      <ahyp:hlinkClr xmlns:ahyp="http://schemas.microsoft.com/office/drawing/2018/hyperlinkcolor" val="tx"/>
                    </a:ext>
                  </a:extLst>
                </a:hlinkClick>
              </a:rPr>
              <a:t>For members who work for optional employers, such as county governments and municipalities</a:t>
            </a:r>
            <a:r>
              <a:rPr lang="en-US" dirty="0">
                <a:solidFill>
                  <a:schemeClr val="accent1"/>
                </a:solidFill>
                <a:hlinkClick r:id="rId4">
                  <a:extLst>
                    <a:ext uri="{A12FA001-AC4F-418D-AE19-62706E023703}">
                      <ahyp:hlinkClr xmlns:ahyp="http://schemas.microsoft.com/office/drawing/2018/hyperlinkcolor" val="tx"/>
                    </a:ext>
                  </a:extLst>
                </a:hlinkClick>
              </a:rPr>
              <a:t>, or charter schools that participate in insurance only</a:t>
            </a:r>
            <a:r>
              <a:rPr lang="en-US" dirty="0"/>
              <a:t>.</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548929639"/>
      </p:ext>
    </p:extLst>
  </p:cSld>
  <p:clrMapOvr>
    <a:masterClrMapping/>
  </p:clrMapOvr>
  <mc:AlternateContent xmlns:mc="http://schemas.openxmlformats.org/markup-compatibility/2006" xmlns:p14="http://schemas.microsoft.com/office/powerpoint/2010/main">
    <mc:Choice Requires="p14">
      <p:transition spd="slow" p14:dur="2000" advTm="28279"/>
    </mc:Choice>
    <mc:Fallback xmlns="">
      <p:transition spd="slow" advTm="2827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26305</TotalTime>
  <Words>277</Words>
  <Application>Microsoft Office PowerPoint</Application>
  <PresentationFormat>Widescreen</PresentationFormat>
  <Paragraphs>28</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State Health Plan retiree insurance</vt:lpstr>
      <vt:lpstr>Intended audience</vt:lpstr>
      <vt:lpstr>State Health Plan retiree insurance coverage</vt:lpstr>
      <vt:lpstr>Verifying your retiree insurance eligibility</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719</cp:revision>
  <cp:lastPrinted>2024-06-06T13:47:10Z</cp:lastPrinted>
  <dcterms:created xsi:type="dcterms:W3CDTF">2019-11-01T12:34:11Z</dcterms:created>
  <dcterms:modified xsi:type="dcterms:W3CDTF">2025-04-21T15:27:30Z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