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72" r:id="rId3"/>
    <p:sldId id="458" r:id="rId4"/>
    <p:sldId id="473" r:id="rId5"/>
    <p:sldId id="474" r:id="rId6"/>
    <p:sldId id="461" r:id="rId7"/>
    <p:sldId id="418" r:id="rId8"/>
    <p:sldId id="471"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88837" autoAdjust="0"/>
  </p:normalViewPr>
  <p:slideViewPr>
    <p:cSldViewPr snapToGrid="0">
      <p:cViewPr varScale="1">
        <p:scale>
          <a:sx n="71" d="100"/>
          <a:sy n="71" d="100"/>
        </p:scale>
        <p:origin x="1310"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SCRS and State</a:t>
            </a:r>
            <a:r>
              <a:rPr lang="en-US" sz="3000" b="1" baseline="0" dirty="0">
                <a:solidFill>
                  <a:schemeClr val="tx2"/>
                </a:solidFill>
                <a:latin typeface="+mn-lt"/>
                <a:cs typeface="Times New Roman" panose="02020603050405020304" pitchFamily="18" charset="0"/>
              </a:rPr>
              <a:t> ORP</a:t>
            </a:r>
            <a:endParaRPr lang="en-US" sz="3000" b="1" dirty="0">
              <a:solidFill>
                <a:schemeClr val="tx2"/>
              </a:solidFill>
              <a:latin typeface="+mn-lt"/>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rgbClr val="A0B810"/>
              </a:solidFill>
              <a:ln w="19050">
                <a:solidFill>
                  <a:schemeClr val="lt1"/>
                </a:solidFill>
              </a:ln>
              <a:effectLst>
                <a:softEdge rad="0"/>
              </a:effectLst>
            </c:spPr>
            <c:extLst>
              <c:ext xmlns:c16="http://schemas.microsoft.com/office/drawing/2014/chart" uri="{C3380CC4-5D6E-409C-BE32-E72D297353CC}">
                <c16:uniqueId val="{00000001-D4F4-4CBA-9A77-F939CE8E76CB}"/>
              </c:ext>
            </c:extLst>
          </c:dPt>
          <c:dPt>
            <c:idx val="1"/>
            <c:bubble3D val="0"/>
            <c:spPr>
              <a:noFill/>
              <a:ln w="19050">
                <a:solidFill>
                  <a:schemeClr val="lt1"/>
                </a:solidFill>
              </a:ln>
              <a:effectLst/>
            </c:spPr>
            <c:extLst>
              <c:ext xmlns:c16="http://schemas.microsoft.com/office/drawing/2014/chart" uri="{C3380CC4-5D6E-409C-BE32-E72D297353CC}">
                <c16:uniqueId val="{00000003-D4F4-4CBA-9A77-F939CE8E76CB}"/>
              </c:ext>
            </c:extLst>
          </c:dPt>
          <c:cat>
            <c:numRef>
              <c:f>Sheet1!$A$2:$A$3</c:f>
              <c:numCache>
                <c:formatCode>General</c:formatCode>
                <c:ptCount val="2"/>
              </c:numCache>
            </c:numRef>
          </c:cat>
          <c:val>
            <c:numRef>
              <c:f>Sheet1!$B$2:$B$3</c:f>
              <c:numCache>
                <c:formatCode>General</c:formatCode>
                <c:ptCount val="2"/>
                <c:pt idx="0">
                  <c:v>9</c:v>
                </c:pt>
                <c:pt idx="1">
                  <c:v>91</c:v>
                </c:pt>
              </c:numCache>
            </c:numRef>
          </c:val>
          <c:extLst>
            <c:ext xmlns:c16="http://schemas.microsoft.com/office/drawing/2014/chart" uri="{C3380CC4-5D6E-409C-BE32-E72D297353CC}">
              <c16:uniqueId val="{00000004-D4F4-4CBA-9A77-F939CE8E76CB}"/>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000" b="1" dirty="0">
                <a:solidFill>
                  <a:schemeClr val="tx2"/>
                </a:solidFill>
                <a:latin typeface="+mn-lt"/>
                <a:cs typeface="Times New Roman" panose="02020603050405020304" pitchFamily="18" charset="0"/>
              </a:rPr>
              <a:t>PORS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SCRS</c:v>
                </c:pt>
              </c:strCache>
            </c:strRef>
          </c:tx>
          <c:dPt>
            <c:idx val="0"/>
            <c:bubble3D val="0"/>
            <c:spPr>
              <a:solidFill>
                <a:srgbClr val="A0B810"/>
              </a:solidFill>
              <a:ln w="19050">
                <a:solidFill>
                  <a:schemeClr val="lt1"/>
                </a:solidFill>
              </a:ln>
              <a:effectLst>
                <a:softEdge rad="0"/>
              </a:effectLst>
            </c:spPr>
            <c:extLst>
              <c:ext xmlns:c16="http://schemas.microsoft.com/office/drawing/2014/chart" uri="{C3380CC4-5D6E-409C-BE32-E72D297353CC}">
                <c16:uniqueId val="{00000001-F01C-4CD5-9177-AC0D4B2BAE9D}"/>
              </c:ext>
            </c:extLst>
          </c:dPt>
          <c:dPt>
            <c:idx val="1"/>
            <c:bubble3D val="0"/>
            <c:spPr>
              <a:noFill/>
              <a:ln w="19050">
                <a:solidFill>
                  <a:schemeClr val="lt1"/>
                </a:solidFill>
              </a:ln>
              <a:effectLst/>
            </c:spPr>
            <c:extLst>
              <c:ext xmlns:c16="http://schemas.microsoft.com/office/drawing/2014/chart" uri="{C3380CC4-5D6E-409C-BE32-E72D297353CC}">
                <c16:uniqueId val="{00000003-F01C-4CD5-9177-AC0D4B2BAE9D}"/>
              </c:ext>
            </c:extLst>
          </c:dPt>
          <c:cat>
            <c:numRef>
              <c:f>Sheet1!$A$2:$A$3</c:f>
              <c:numCache>
                <c:formatCode>General</c:formatCode>
                <c:ptCount val="2"/>
              </c:numCache>
            </c:numRef>
          </c:cat>
          <c:val>
            <c:numRef>
              <c:f>Sheet1!$B$2:$B$3</c:f>
              <c:numCache>
                <c:formatCode>General</c:formatCode>
                <c:ptCount val="2"/>
                <c:pt idx="0">
                  <c:v>9.75</c:v>
                </c:pt>
                <c:pt idx="1">
                  <c:v>90.25</c:v>
                </c:pt>
              </c:numCache>
            </c:numRef>
          </c:val>
          <c:extLst>
            <c:ext xmlns:c16="http://schemas.microsoft.com/office/drawing/2014/chart" uri="{C3380CC4-5D6E-409C-BE32-E72D297353CC}">
              <c16:uniqueId val="{00000004-F01C-4CD5-9177-AC0D4B2BAE9D}"/>
            </c:ext>
          </c:extLst>
        </c:ser>
        <c:dLbls>
          <c:showLegendKey val="0"/>
          <c:showVal val="0"/>
          <c:showCatName val="0"/>
          <c:showSerName val="0"/>
          <c:showPercent val="0"/>
          <c:showBubbleSize val="0"/>
          <c:showLeaderLines val="1"/>
        </c:dLbls>
        <c:firstSliceAng val="31"/>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southcarolinadcp.com" TargetMode="External"/><Relationship Id="rId2" Type="http://schemas.openxmlformats.org/officeDocument/2006/relationships/hyperlink" Target="https://docs.empower-retirement.com/EE/SouthCarolina/DOCS/Meet-Your-Rep.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Retirement plan details</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C833C-86F8-58E4-513D-83650FE668A4}"/>
              </a:ext>
            </a:extLst>
          </p:cNvPr>
          <p:cNvSpPr>
            <a:spLocks noGrp="1"/>
          </p:cNvSpPr>
          <p:nvPr>
            <p:ph type="title"/>
          </p:nvPr>
        </p:nvSpPr>
        <p:spPr/>
        <p:txBody>
          <a:bodyPr/>
          <a:lstStyle/>
          <a:p>
            <a:r>
              <a:rPr lang="en-US" dirty="0"/>
              <a:t>Retirement plans</a:t>
            </a:r>
          </a:p>
        </p:txBody>
      </p:sp>
      <p:sp>
        <p:nvSpPr>
          <p:cNvPr id="4" name="Slide Number Placeholder 3">
            <a:extLst>
              <a:ext uri="{FF2B5EF4-FFF2-40B4-BE49-F238E27FC236}">
                <a16:creationId xmlns:a16="http://schemas.microsoft.com/office/drawing/2014/main" id="{2FD0D2F6-7397-B405-04AD-73C40782BEEB}"/>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6" name="Content Placeholder 5">
            <a:extLst>
              <a:ext uri="{FF2B5EF4-FFF2-40B4-BE49-F238E27FC236}">
                <a16:creationId xmlns:a16="http://schemas.microsoft.com/office/drawing/2014/main" id="{B2D360D4-E656-67C5-A88E-0615EC07C07B}"/>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Defined benefit plans</a:t>
            </a:r>
          </a:p>
          <a:p>
            <a:r>
              <a:rPr lang="en-US" dirty="0"/>
              <a:t>South Carolina Retirement System (SCRS).</a:t>
            </a:r>
          </a:p>
          <a:p>
            <a:r>
              <a:rPr lang="en-US" dirty="0"/>
              <a:t>Police Officers Retirement System (PORS).</a:t>
            </a:r>
          </a:p>
          <a:p>
            <a:r>
              <a:rPr lang="en-US" dirty="0"/>
              <a:t>Offer lifetime retirement benefit, disability and death benefits.</a:t>
            </a:r>
          </a:p>
        </p:txBody>
      </p:sp>
      <p:sp>
        <p:nvSpPr>
          <p:cNvPr id="5" name="Content Placeholder 4">
            <a:extLst>
              <a:ext uri="{FF2B5EF4-FFF2-40B4-BE49-F238E27FC236}">
                <a16:creationId xmlns:a16="http://schemas.microsoft.com/office/drawing/2014/main" id="{9CA91167-89CC-EFE1-9667-31DD1C99C9FE}"/>
              </a:ext>
            </a:extLst>
          </p:cNvPr>
          <p:cNvSpPr>
            <a:spLocks noGrp="1"/>
          </p:cNvSpPr>
          <p:nvPr>
            <p:ph sz="half" idx="2"/>
          </p:nvPr>
        </p:nvSpPr>
        <p:spPr/>
        <p:txBody>
          <a:bodyPr>
            <a:normAutofit/>
          </a:bodyPr>
          <a:lstStyle/>
          <a:p>
            <a:pPr marL="0" lvl="0" indent="0">
              <a:buNone/>
            </a:pPr>
            <a:r>
              <a:rPr lang="en-US" sz="2400" b="1" dirty="0">
                <a:latin typeface="Times New Roman" panose="02020603050405020304" pitchFamily="18" charset="0"/>
                <a:cs typeface="Times New Roman" panose="02020603050405020304" pitchFamily="18" charset="0"/>
              </a:rPr>
              <a:t>Defined contribution plan</a:t>
            </a:r>
          </a:p>
          <a:p>
            <a:r>
              <a:rPr lang="en-US" dirty="0"/>
              <a:t>State Optional Retirement Program (State ORP).</a:t>
            </a:r>
          </a:p>
          <a:p>
            <a:r>
              <a:rPr lang="en-US" dirty="0"/>
              <a:t>Benefit is balance in participant’s account.</a:t>
            </a:r>
          </a:p>
          <a:p>
            <a:r>
              <a:rPr lang="en-US" dirty="0"/>
              <a:t>Offers some death benefits.</a:t>
            </a:r>
          </a:p>
          <a:p>
            <a:pPr marL="0" indent="0">
              <a:buNone/>
            </a:pPr>
            <a:r>
              <a:rPr lang="en-US" sz="2400" b="1" dirty="0">
                <a:latin typeface="Times New Roman" panose="02020603050405020304" pitchFamily="18" charset="0"/>
                <a:cs typeface="Times New Roman" panose="02020603050405020304" pitchFamily="18" charset="0"/>
              </a:rPr>
              <a:t>Deferred Compensation Program</a:t>
            </a:r>
          </a:p>
          <a:p>
            <a:pPr lvl="0"/>
            <a:r>
              <a:rPr lang="en-US" dirty="0"/>
              <a:t>Voluntary, supplemental retirement savings plans. </a:t>
            </a:r>
          </a:p>
        </p:txBody>
      </p:sp>
    </p:spTree>
    <p:extLst>
      <p:ext uri="{BB962C8B-B14F-4D97-AF65-F5344CB8AC3E}">
        <p14:creationId xmlns:p14="http://schemas.microsoft.com/office/powerpoint/2010/main" val="2934130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599" y="228600"/>
            <a:ext cx="10972799" cy="1049898"/>
          </a:xfrm>
        </p:spPr>
        <p:txBody>
          <a:bodyPr/>
          <a:lstStyle/>
          <a:p>
            <a:r>
              <a:rPr lang="en-US" dirty="0"/>
              <a:t>Defined benefit plans</a:t>
            </a:r>
          </a:p>
        </p:txBody>
      </p:sp>
      <p:grpSp>
        <p:nvGrpSpPr>
          <p:cNvPr id="17" name="Group 16">
            <a:extLst>
              <a:ext uri="{FF2B5EF4-FFF2-40B4-BE49-F238E27FC236}">
                <a16:creationId xmlns:a16="http://schemas.microsoft.com/office/drawing/2014/main" id="{7CCFB19B-F607-9620-8783-C296B04EA1B3}"/>
              </a:ext>
            </a:extLst>
          </p:cNvPr>
          <p:cNvGrpSpPr/>
          <p:nvPr/>
        </p:nvGrpSpPr>
        <p:grpSpPr>
          <a:xfrm>
            <a:off x="609599" y="1614948"/>
            <a:ext cx="10901636" cy="400110"/>
            <a:chOff x="680761" y="2129272"/>
            <a:chExt cx="10901636" cy="400110"/>
          </a:xfrm>
        </p:grpSpPr>
        <p:sp>
          <p:nvSpPr>
            <p:cNvPr id="7" name="TextBox 6">
              <a:extLst>
                <a:ext uri="{FF2B5EF4-FFF2-40B4-BE49-F238E27FC236}">
                  <a16:creationId xmlns:a16="http://schemas.microsoft.com/office/drawing/2014/main" id="{F92E72EC-0972-6487-4BE9-5E80EC381E53}"/>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SCRS and PORS are the two largest defined benefit plans PEBA administers.</a:t>
              </a:r>
            </a:p>
          </p:txBody>
        </p:sp>
        <p:grpSp>
          <p:nvGrpSpPr>
            <p:cNvPr id="15" name="Group 14">
              <a:extLst>
                <a:ext uri="{FF2B5EF4-FFF2-40B4-BE49-F238E27FC236}">
                  <a16:creationId xmlns:a16="http://schemas.microsoft.com/office/drawing/2014/main" id="{B5E71BB9-1320-4A24-7292-CC7694B96330}"/>
                </a:ext>
              </a:extLst>
            </p:cNvPr>
            <p:cNvGrpSpPr/>
            <p:nvPr/>
          </p:nvGrpSpPr>
          <p:grpSpPr>
            <a:xfrm>
              <a:off x="680761" y="2169307"/>
              <a:ext cx="320040" cy="320040"/>
              <a:chOff x="962650" y="2922151"/>
              <a:chExt cx="360045" cy="360045"/>
            </a:xfrm>
          </p:grpSpPr>
          <p:sp>
            <p:nvSpPr>
              <p:cNvPr id="13" name="Freeform: Shape 12">
                <a:extLst>
                  <a:ext uri="{FF2B5EF4-FFF2-40B4-BE49-F238E27FC236}">
                    <a16:creationId xmlns:a16="http://schemas.microsoft.com/office/drawing/2014/main" id="{C14A64BD-EC50-12C8-DF11-18815935A10C}"/>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F172D56B-DB0A-50A9-BB27-FA6834CA0C72}"/>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5" name="Group 34">
            <a:extLst>
              <a:ext uri="{FF2B5EF4-FFF2-40B4-BE49-F238E27FC236}">
                <a16:creationId xmlns:a16="http://schemas.microsoft.com/office/drawing/2014/main" id="{AF27BDE7-413D-58E4-A25B-097C5BC20FF4}"/>
              </a:ext>
            </a:extLst>
          </p:cNvPr>
          <p:cNvGrpSpPr/>
          <p:nvPr/>
        </p:nvGrpSpPr>
        <p:grpSpPr>
          <a:xfrm>
            <a:off x="609599" y="2247021"/>
            <a:ext cx="5110439" cy="400110"/>
            <a:chOff x="680761" y="4473439"/>
            <a:chExt cx="5110439" cy="400110"/>
          </a:xfrm>
        </p:grpSpPr>
        <p:sp>
          <p:nvSpPr>
            <p:cNvPr id="30" name="TextBox 29">
              <a:extLst>
                <a:ext uri="{FF2B5EF4-FFF2-40B4-BE49-F238E27FC236}">
                  <a16:creationId xmlns:a16="http://schemas.microsoft.com/office/drawing/2014/main" id="{528EDE9D-D386-79E0-014F-64F9F5D073ED}"/>
                </a:ext>
              </a:extLst>
            </p:cNvPr>
            <p:cNvSpPr txBox="1"/>
            <p:nvPr/>
          </p:nvSpPr>
          <p:spPr>
            <a:xfrm>
              <a:off x="1137961" y="4473439"/>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Plans bear the investment risk.</a:t>
              </a:r>
            </a:p>
          </p:txBody>
        </p:sp>
        <p:grpSp>
          <p:nvGrpSpPr>
            <p:cNvPr id="31" name="Group 30">
              <a:extLst>
                <a:ext uri="{FF2B5EF4-FFF2-40B4-BE49-F238E27FC236}">
                  <a16:creationId xmlns:a16="http://schemas.microsoft.com/office/drawing/2014/main" id="{612C0DB1-0052-6925-C5D1-E16DC310CAD8}"/>
                </a:ext>
              </a:extLst>
            </p:cNvPr>
            <p:cNvGrpSpPr/>
            <p:nvPr/>
          </p:nvGrpSpPr>
          <p:grpSpPr>
            <a:xfrm>
              <a:off x="680761" y="4513474"/>
              <a:ext cx="320040" cy="320040"/>
              <a:chOff x="962650" y="2922151"/>
              <a:chExt cx="360045" cy="360045"/>
            </a:xfrm>
          </p:grpSpPr>
          <p:sp>
            <p:nvSpPr>
              <p:cNvPr id="32" name="Freeform: Shape 31">
                <a:extLst>
                  <a:ext uri="{FF2B5EF4-FFF2-40B4-BE49-F238E27FC236}">
                    <a16:creationId xmlns:a16="http://schemas.microsoft.com/office/drawing/2014/main" id="{C88DC396-22D3-D466-04EE-A6050285A934}"/>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E5EADA0-8112-CB92-ED03-11798EE4965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18" name="Group 17">
            <a:extLst>
              <a:ext uri="{FF2B5EF4-FFF2-40B4-BE49-F238E27FC236}">
                <a16:creationId xmlns:a16="http://schemas.microsoft.com/office/drawing/2014/main" id="{3C1A6925-336B-5DCF-7E2F-38BFDE3DF897}"/>
              </a:ext>
            </a:extLst>
          </p:cNvPr>
          <p:cNvGrpSpPr/>
          <p:nvPr/>
        </p:nvGrpSpPr>
        <p:grpSpPr>
          <a:xfrm>
            <a:off x="609599" y="2879094"/>
            <a:ext cx="10901636" cy="707886"/>
            <a:chOff x="609599" y="3300518"/>
            <a:chExt cx="10901636" cy="707886"/>
          </a:xfrm>
        </p:grpSpPr>
        <p:sp>
          <p:nvSpPr>
            <p:cNvPr id="26" name="TextBox 25">
              <a:extLst>
                <a:ext uri="{FF2B5EF4-FFF2-40B4-BE49-F238E27FC236}">
                  <a16:creationId xmlns:a16="http://schemas.microsoft.com/office/drawing/2014/main" id="{776F79AF-547C-EE95-0EE5-C2D3C5BFEBC4}"/>
                </a:ext>
              </a:extLst>
            </p:cNvPr>
            <p:cNvSpPr txBox="1"/>
            <p:nvPr/>
          </p:nvSpPr>
          <p:spPr>
            <a:xfrm>
              <a:off x="1066799" y="3300518"/>
              <a:ext cx="10444436"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Provides a monthly service retirement benefit based on a formula; must meet eligibility requirements to receive retirement benefits.</a:t>
              </a:r>
            </a:p>
          </p:txBody>
        </p:sp>
        <p:grpSp>
          <p:nvGrpSpPr>
            <p:cNvPr id="27" name="Group 26">
              <a:extLst>
                <a:ext uri="{FF2B5EF4-FFF2-40B4-BE49-F238E27FC236}">
                  <a16:creationId xmlns:a16="http://schemas.microsoft.com/office/drawing/2014/main" id="{B72BEC53-0860-CAFE-F6A7-4F7C5626B07A}"/>
                </a:ext>
              </a:extLst>
            </p:cNvPr>
            <p:cNvGrpSpPr/>
            <p:nvPr/>
          </p:nvGrpSpPr>
          <p:grpSpPr>
            <a:xfrm>
              <a:off x="609599" y="3494441"/>
              <a:ext cx="320040" cy="320040"/>
              <a:chOff x="962650" y="2922151"/>
              <a:chExt cx="360045" cy="360045"/>
            </a:xfrm>
          </p:grpSpPr>
          <p:sp>
            <p:nvSpPr>
              <p:cNvPr id="28" name="Freeform: Shape 27">
                <a:extLst>
                  <a:ext uri="{FF2B5EF4-FFF2-40B4-BE49-F238E27FC236}">
                    <a16:creationId xmlns:a16="http://schemas.microsoft.com/office/drawing/2014/main" id="{2244273E-8FFD-429A-29E7-6193AF75C8F5}"/>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D0C257E-950B-E5A1-BB0E-8D8931180D2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19" name="Group 18">
            <a:extLst>
              <a:ext uri="{FF2B5EF4-FFF2-40B4-BE49-F238E27FC236}">
                <a16:creationId xmlns:a16="http://schemas.microsoft.com/office/drawing/2014/main" id="{93ABF7CE-C1A1-F8C0-E6AF-2E6EFFA22A9C}"/>
              </a:ext>
            </a:extLst>
          </p:cNvPr>
          <p:cNvGrpSpPr/>
          <p:nvPr/>
        </p:nvGrpSpPr>
        <p:grpSpPr>
          <a:xfrm>
            <a:off x="609599" y="3818943"/>
            <a:ext cx="10901636" cy="707886"/>
            <a:chOff x="609599" y="3300518"/>
            <a:chExt cx="10901636" cy="707886"/>
          </a:xfrm>
        </p:grpSpPr>
        <p:sp>
          <p:nvSpPr>
            <p:cNvPr id="20" name="TextBox 19">
              <a:extLst>
                <a:ext uri="{FF2B5EF4-FFF2-40B4-BE49-F238E27FC236}">
                  <a16:creationId xmlns:a16="http://schemas.microsoft.com/office/drawing/2014/main" id="{DE3528A0-9C40-2D58-227D-F2DFCA14D02E}"/>
                </a:ext>
              </a:extLst>
            </p:cNvPr>
            <p:cNvSpPr txBox="1"/>
            <p:nvPr/>
          </p:nvSpPr>
          <p:spPr>
            <a:xfrm>
              <a:off x="1066799" y="3300518"/>
              <a:ext cx="10444436"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Expect to receive about 50% of your preretirement income after reaching full service retirement eligibility if you choose the maximum benefit option.</a:t>
              </a:r>
            </a:p>
          </p:txBody>
        </p:sp>
        <p:grpSp>
          <p:nvGrpSpPr>
            <p:cNvPr id="21" name="Group 20">
              <a:extLst>
                <a:ext uri="{FF2B5EF4-FFF2-40B4-BE49-F238E27FC236}">
                  <a16:creationId xmlns:a16="http://schemas.microsoft.com/office/drawing/2014/main" id="{2036C555-84FE-5B1D-10F0-BE184FDC988E}"/>
                </a:ext>
              </a:extLst>
            </p:cNvPr>
            <p:cNvGrpSpPr/>
            <p:nvPr/>
          </p:nvGrpSpPr>
          <p:grpSpPr>
            <a:xfrm>
              <a:off x="609599" y="3494441"/>
              <a:ext cx="320040" cy="320040"/>
              <a:chOff x="962650" y="2922151"/>
              <a:chExt cx="360045" cy="360045"/>
            </a:xfrm>
          </p:grpSpPr>
          <p:sp>
            <p:nvSpPr>
              <p:cNvPr id="39" name="Freeform: Shape 38">
                <a:extLst>
                  <a:ext uri="{FF2B5EF4-FFF2-40B4-BE49-F238E27FC236}">
                    <a16:creationId xmlns:a16="http://schemas.microsoft.com/office/drawing/2014/main" id="{319BFCBD-259B-5C83-D72D-008D898944A4}"/>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82DB8FF8-DEA3-5AAB-1161-4CF1E0782A4A}"/>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43" name="Group 42">
            <a:extLst>
              <a:ext uri="{FF2B5EF4-FFF2-40B4-BE49-F238E27FC236}">
                <a16:creationId xmlns:a16="http://schemas.microsoft.com/office/drawing/2014/main" id="{DE98ED44-BF6C-FACB-3EE7-C5D4B83998A6}"/>
              </a:ext>
            </a:extLst>
          </p:cNvPr>
          <p:cNvGrpSpPr/>
          <p:nvPr/>
        </p:nvGrpSpPr>
        <p:grpSpPr>
          <a:xfrm>
            <a:off x="609599" y="4758792"/>
            <a:ext cx="10901636" cy="400110"/>
            <a:chOff x="680761" y="2129272"/>
            <a:chExt cx="10901636" cy="400110"/>
          </a:xfrm>
        </p:grpSpPr>
        <p:sp>
          <p:nvSpPr>
            <p:cNvPr id="44" name="TextBox 43">
              <a:extLst>
                <a:ext uri="{FF2B5EF4-FFF2-40B4-BE49-F238E27FC236}">
                  <a16:creationId xmlns:a16="http://schemas.microsoft.com/office/drawing/2014/main" id="{967A766B-41F0-0FAB-0AD5-8E0D8A9A72C5}"/>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Work longer to increase your years of service credit.</a:t>
              </a:r>
            </a:p>
          </p:txBody>
        </p:sp>
        <p:grpSp>
          <p:nvGrpSpPr>
            <p:cNvPr id="48" name="Group 47">
              <a:extLst>
                <a:ext uri="{FF2B5EF4-FFF2-40B4-BE49-F238E27FC236}">
                  <a16:creationId xmlns:a16="http://schemas.microsoft.com/office/drawing/2014/main" id="{F9990204-DF1A-EBD0-46E8-D5B232C03341}"/>
                </a:ext>
              </a:extLst>
            </p:cNvPr>
            <p:cNvGrpSpPr/>
            <p:nvPr/>
          </p:nvGrpSpPr>
          <p:grpSpPr>
            <a:xfrm>
              <a:off x="680761" y="2169307"/>
              <a:ext cx="320040" cy="320040"/>
              <a:chOff x="962650" y="2922151"/>
              <a:chExt cx="360045" cy="360045"/>
            </a:xfrm>
          </p:grpSpPr>
          <p:sp>
            <p:nvSpPr>
              <p:cNvPr id="54" name="Freeform: Shape 53">
                <a:extLst>
                  <a:ext uri="{FF2B5EF4-FFF2-40B4-BE49-F238E27FC236}">
                    <a16:creationId xmlns:a16="http://schemas.microsoft.com/office/drawing/2014/main" id="{8AD23A27-97E9-A4D4-BCD9-BD368135EF3F}"/>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AF5F75D1-F236-294B-7DE8-FB95097E2A3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66" name="Group 65">
            <a:extLst>
              <a:ext uri="{FF2B5EF4-FFF2-40B4-BE49-F238E27FC236}">
                <a16:creationId xmlns:a16="http://schemas.microsoft.com/office/drawing/2014/main" id="{166A06D2-111B-BD3D-4784-9C8BE58DBCD2}"/>
              </a:ext>
            </a:extLst>
          </p:cNvPr>
          <p:cNvGrpSpPr/>
          <p:nvPr/>
        </p:nvGrpSpPr>
        <p:grpSpPr>
          <a:xfrm>
            <a:off x="609599" y="5390863"/>
            <a:ext cx="10901636" cy="400110"/>
            <a:chOff x="680761" y="2129272"/>
            <a:chExt cx="10901636" cy="400110"/>
          </a:xfrm>
        </p:grpSpPr>
        <p:sp>
          <p:nvSpPr>
            <p:cNvPr id="67" name="TextBox 66">
              <a:extLst>
                <a:ext uri="{FF2B5EF4-FFF2-40B4-BE49-F238E27FC236}">
                  <a16:creationId xmlns:a16="http://schemas.microsoft.com/office/drawing/2014/main" id="{D0D8E648-4C9C-4DB6-D418-491B94061412}"/>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Purchase service credit.</a:t>
              </a:r>
            </a:p>
          </p:txBody>
        </p:sp>
        <p:grpSp>
          <p:nvGrpSpPr>
            <p:cNvPr id="68" name="Group 67">
              <a:extLst>
                <a:ext uri="{FF2B5EF4-FFF2-40B4-BE49-F238E27FC236}">
                  <a16:creationId xmlns:a16="http://schemas.microsoft.com/office/drawing/2014/main" id="{EF21188B-3CC1-475A-0824-61ADBF0815B4}"/>
                </a:ext>
              </a:extLst>
            </p:cNvPr>
            <p:cNvGrpSpPr/>
            <p:nvPr/>
          </p:nvGrpSpPr>
          <p:grpSpPr>
            <a:xfrm>
              <a:off x="680761" y="2169307"/>
              <a:ext cx="320040" cy="320040"/>
              <a:chOff x="962650" y="2922151"/>
              <a:chExt cx="360045" cy="360045"/>
            </a:xfrm>
          </p:grpSpPr>
          <p:sp>
            <p:nvSpPr>
              <p:cNvPr id="69" name="Freeform: Shape 68">
                <a:extLst>
                  <a:ext uri="{FF2B5EF4-FFF2-40B4-BE49-F238E27FC236}">
                    <a16:creationId xmlns:a16="http://schemas.microsoft.com/office/drawing/2014/main" id="{E993A13D-1515-B101-7E31-B316042B3512}"/>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7686E362-909D-8257-3362-0B63AEA76EC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599" y="228600"/>
            <a:ext cx="10972799" cy="1049898"/>
          </a:xfrm>
        </p:spPr>
        <p:txBody>
          <a:bodyPr/>
          <a:lstStyle/>
          <a:p>
            <a:r>
              <a:rPr lang="en-US" dirty="0"/>
              <a:t>Defined contribution plan</a:t>
            </a:r>
          </a:p>
        </p:txBody>
      </p:sp>
      <p:grpSp>
        <p:nvGrpSpPr>
          <p:cNvPr id="17" name="Group 16">
            <a:extLst>
              <a:ext uri="{FF2B5EF4-FFF2-40B4-BE49-F238E27FC236}">
                <a16:creationId xmlns:a16="http://schemas.microsoft.com/office/drawing/2014/main" id="{7CCFB19B-F607-9620-8783-C296B04EA1B3}"/>
              </a:ext>
            </a:extLst>
          </p:cNvPr>
          <p:cNvGrpSpPr/>
          <p:nvPr/>
        </p:nvGrpSpPr>
        <p:grpSpPr>
          <a:xfrm>
            <a:off x="609599" y="1614948"/>
            <a:ext cx="10901636" cy="400110"/>
            <a:chOff x="680761" y="2129272"/>
            <a:chExt cx="10901636" cy="400110"/>
          </a:xfrm>
        </p:grpSpPr>
        <p:sp>
          <p:nvSpPr>
            <p:cNvPr id="7" name="TextBox 6">
              <a:extLst>
                <a:ext uri="{FF2B5EF4-FFF2-40B4-BE49-F238E27FC236}">
                  <a16:creationId xmlns:a16="http://schemas.microsoft.com/office/drawing/2014/main" id="{F92E72EC-0972-6487-4BE9-5E80EC381E53}"/>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State ORP is a 401(a) defined contribution plan.</a:t>
              </a:r>
            </a:p>
          </p:txBody>
        </p:sp>
        <p:grpSp>
          <p:nvGrpSpPr>
            <p:cNvPr id="15" name="Group 14">
              <a:extLst>
                <a:ext uri="{FF2B5EF4-FFF2-40B4-BE49-F238E27FC236}">
                  <a16:creationId xmlns:a16="http://schemas.microsoft.com/office/drawing/2014/main" id="{B5E71BB9-1320-4A24-7292-CC7694B96330}"/>
                </a:ext>
              </a:extLst>
            </p:cNvPr>
            <p:cNvGrpSpPr/>
            <p:nvPr/>
          </p:nvGrpSpPr>
          <p:grpSpPr>
            <a:xfrm>
              <a:off x="680761" y="2169307"/>
              <a:ext cx="320040" cy="320040"/>
              <a:chOff x="962650" y="2922151"/>
              <a:chExt cx="360045" cy="360045"/>
            </a:xfrm>
          </p:grpSpPr>
          <p:sp>
            <p:nvSpPr>
              <p:cNvPr id="13" name="Freeform: Shape 12">
                <a:extLst>
                  <a:ext uri="{FF2B5EF4-FFF2-40B4-BE49-F238E27FC236}">
                    <a16:creationId xmlns:a16="http://schemas.microsoft.com/office/drawing/2014/main" id="{C14A64BD-EC50-12C8-DF11-18815935A10C}"/>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F172D56B-DB0A-50A9-BB27-FA6834CA0C72}"/>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35" name="Group 34">
            <a:extLst>
              <a:ext uri="{FF2B5EF4-FFF2-40B4-BE49-F238E27FC236}">
                <a16:creationId xmlns:a16="http://schemas.microsoft.com/office/drawing/2014/main" id="{AF27BDE7-413D-58E4-A25B-097C5BC20FF4}"/>
              </a:ext>
            </a:extLst>
          </p:cNvPr>
          <p:cNvGrpSpPr/>
          <p:nvPr/>
        </p:nvGrpSpPr>
        <p:grpSpPr>
          <a:xfrm>
            <a:off x="609599" y="2247021"/>
            <a:ext cx="5110439" cy="400110"/>
            <a:chOff x="680761" y="4473439"/>
            <a:chExt cx="5110439" cy="400110"/>
          </a:xfrm>
        </p:grpSpPr>
        <p:sp>
          <p:nvSpPr>
            <p:cNvPr id="30" name="TextBox 29">
              <a:extLst>
                <a:ext uri="{FF2B5EF4-FFF2-40B4-BE49-F238E27FC236}">
                  <a16:creationId xmlns:a16="http://schemas.microsoft.com/office/drawing/2014/main" id="{528EDE9D-D386-79E0-014F-64F9F5D073ED}"/>
                </a:ext>
              </a:extLst>
            </p:cNvPr>
            <p:cNvSpPr txBox="1"/>
            <p:nvPr/>
          </p:nvSpPr>
          <p:spPr>
            <a:xfrm>
              <a:off x="1137961" y="4473439"/>
              <a:ext cx="4653239"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Alternative to SCRS for some employees.</a:t>
              </a:r>
            </a:p>
          </p:txBody>
        </p:sp>
        <p:grpSp>
          <p:nvGrpSpPr>
            <p:cNvPr id="31" name="Group 30">
              <a:extLst>
                <a:ext uri="{FF2B5EF4-FFF2-40B4-BE49-F238E27FC236}">
                  <a16:creationId xmlns:a16="http://schemas.microsoft.com/office/drawing/2014/main" id="{612C0DB1-0052-6925-C5D1-E16DC310CAD8}"/>
                </a:ext>
              </a:extLst>
            </p:cNvPr>
            <p:cNvGrpSpPr/>
            <p:nvPr/>
          </p:nvGrpSpPr>
          <p:grpSpPr>
            <a:xfrm>
              <a:off x="680761" y="4513474"/>
              <a:ext cx="320040" cy="320040"/>
              <a:chOff x="962650" y="2922151"/>
              <a:chExt cx="360045" cy="360045"/>
            </a:xfrm>
          </p:grpSpPr>
          <p:sp>
            <p:nvSpPr>
              <p:cNvPr id="32" name="Freeform: Shape 31">
                <a:extLst>
                  <a:ext uri="{FF2B5EF4-FFF2-40B4-BE49-F238E27FC236}">
                    <a16:creationId xmlns:a16="http://schemas.microsoft.com/office/drawing/2014/main" id="{C88DC396-22D3-D466-04EE-A6050285A934}"/>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4E5EADA0-8112-CB92-ED03-11798EE4965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2" name="Group 1">
            <a:extLst>
              <a:ext uri="{FF2B5EF4-FFF2-40B4-BE49-F238E27FC236}">
                <a16:creationId xmlns:a16="http://schemas.microsoft.com/office/drawing/2014/main" id="{C2CCF043-3A92-CA02-01C9-76B866DA8857}"/>
              </a:ext>
            </a:extLst>
          </p:cNvPr>
          <p:cNvGrpSpPr/>
          <p:nvPr/>
        </p:nvGrpSpPr>
        <p:grpSpPr>
          <a:xfrm>
            <a:off x="609599" y="2872962"/>
            <a:ext cx="10901636" cy="400110"/>
            <a:chOff x="609599" y="3129943"/>
            <a:chExt cx="10901636" cy="400110"/>
          </a:xfrm>
        </p:grpSpPr>
        <p:sp>
          <p:nvSpPr>
            <p:cNvPr id="26" name="TextBox 25">
              <a:extLst>
                <a:ext uri="{FF2B5EF4-FFF2-40B4-BE49-F238E27FC236}">
                  <a16:creationId xmlns:a16="http://schemas.microsoft.com/office/drawing/2014/main" id="{776F79AF-547C-EE95-0EE5-C2D3C5BFEBC4}"/>
                </a:ext>
              </a:extLst>
            </p:cNvPr>
            <p:cNvSpPr txBox="1"/>
            <p:nvPr/>
          </p:nvSpPr>
          <p:spPr>
            <a:xfrm>
              <a:off x="1066799" y="3129943"/>
              <a:ext cx="10444436"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Employer contributes 5% to your account with your selected service provider.</a:t>
              </a:r>
            </a:p>
          </p:txBody>
        </p:sp>
        <p:grpSp>
          <p:nvGrpSpPr>
            <p:cNvPr id="27" name="Group 26">
              <a:extLst>
                <a:ext uri="{FF2B5EF4-FFF2-40B4-BE49-F238E27FC236}">
                  <a16:creationId xmlns:a16="http://schemas.microsoft.com/office/drawing/2014/main" id="{B72BEC53-0860-CAFE-F6A7-4F7C5626B07A}"/>
                </a:ext>
              </a:extLst>
            </p:cNvPr>
            <p:cNvGrpSpPr/>
            <p:nvPr/>
          </p:nvGrpSpPr>
          <p:grpSpPr>
            <a:xfrm>
              <a:off x="609599" y="3169978"/>
              <a:ext cx="320040" cy="320040"/>
              <a:chOff x="962650" y="2922151"/>
              <a:chExt cx="360045" cy="360045"/>
            </a:xfrm>
          </p:grpSpPr>
          <p:sp>
            <p:nvSpPr>
              <p:cNvPr id="28" name="Freeform: Shape 27">
                <a:extLst>
                  <a:ext uri="{FF2B5EF4-FFF2-40B4-BE49-F238E27FC236}">
                    <a16:creationId xmlns:a16="http://schemas.microsoft.com/office/drawing/2014/main" id="{2244273E-8FFD-429A-29E7-6193AF75C8F5}"/>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D0C257E-950B-E5A1-BB0E-8D8931180D2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19" name="Group 18">
            <a:extLst>
              <a:ext uri="{FF2B5EF4-FFF2-40B4-BE49-F238E27FC236}">
                <a16:creationId xmlns:a16="http://schemas.microsoft.com/office/drawing/2014/main" id="{93ABF7CE-C1A1-F8C0-E6AF-2E6EFFA22A9C}"/>
              </a:ext>
            </a:extLst>
          </p:cNvPr>
          <p:cNvGrpSpPr/>
          <p:nvPr/>
        </p:nvGrpSpPr>
        <p:grpSpPr>
          <a:xfrm>
            <a:off x="609599" y="3502984"/>
            <a:ext cx="10901636" cy="707886"/>
            <a:chOff x="609599" y="3300518"/>
            <a:chExt cx="10901636" cy="707886"/>
          </a:xfrm>
        </p:grpSpPr>
        <p:sp>
          <p:nvSpPr>
            <p:cNvPr id="20" name="TextBox 19">
              <a:extLst>
                <a:ext uri="{FF2B5EF4-FFF2-40B4-BE49-F238E27FC236}">
                  <a16:creationId xmlns:a16="http://schemas.microsoft.com/office/drawing/2014/main" id="{DE3528A0-9C40-2D58-227D-F2DFCA14D02E}"/>
                </a:ext>
              </a:extLst>
            </p:cNvPr>
            <p:cNvSpPr txBox="1"/>
            <p:nvPr/>
          </p:nvSpPr>
          <p:spPr>
            <a:xfrm>
              <a:off x="1066799" y="3300518"/>
              <a:ext cx="10444436" cy="707886"/>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Benefit is based on accumulated account balance; any fees, distributions, and investment gains or losses will affect this balance.</a:t>
              </a:r>
            </a:p>
          </p:txBody>
        </p:sp>
        <p:grpSp>
          <p:nvGrpSpPr>
            <p:cNvPr id="21" name="Group 20">
              <a:extLst>
                <a:ext uri="{FF2B5EF4-FFF2-40B4-BE49-F238E27FC236}">
                  <a16:creationId xmlns:a16="http://schemas.microsoft.com/office/drawing/2014/main" id="{2036C555-84FE-5B1D-10F0-BE184FDC988E}"/>
                </a:ext>
              </a:extLst>
            </p:cNvPr>
            <p:cNvGrpSpPr/>
            <p:nvPr/>
          </p:nvGrpSpPr>
          <p:grpSpPr>
            <a:xfrm>
              <a:off x="609599" y="3494441"/>
              <a:ext cx="320040" cy="320040"/>
              <a:chOff x="962650" y="2922151"/>
              <a:chExt cx="360045" cy="360045"/>
            </a:xfrm>
          </p:grpSpPr>
          <p:sp>
            <p:nvSpPr>
              <p:cNvPr id="39" name="Freeform: Shape 38">
                <a:extLst>
                  <a:ext uri="{FF2B5EF4-FFF2-40B4-BE49-F238E27FC236}">
                    <a16:creationId xmlns:a16="http://schemas.microsoft.com/office/drawing/2014/main" id="{319BFCBD-259B-5C83-D72D-008D898944A4}"/>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82DB8FF8-DEA3-5AAB-1161-4CF1E0782A4A}"/>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43" name="Group 42">
            <a:extLst>
              <a:ext uri="{FF2B5EF4-FFF2-40B4-BE49-F238E27FC236}">
                <a16:creationId xmlns:a16="http://schemas.microsoft.com/office/drawing/2014/main" id="{DE98ED44-BF6C-FACB-3EE7-C5D4B83998A6}"/>
              </a:ext>
            </a:extLst>
          </p:cNvPr>
          <p:cNvGrpSpPr/>
          <p:nvPr/>
        </p:nvGrpSpPr>
        <p:grpSpPr>
          <a:xfrm>
            <a:off x="609599" y="4317798"/>
            <a:ext cx="10901636" cy="400110"/>
            <a:chOff x="680761" y="2129272"/>
            <a:chExt cx="10901636" cy="400110"/>
          </a:xfrm>
        </p:grpSpPr>
        <p:sp>
          <p:nvSpPr>
            <p:cNvPr id="44" name="TextBox 43">
              <a:extLst>
                <a:ext uri="{FF2B5EF4-FFF2-40B4-BE49-F238E27FC236}">
                  <a16:creationId xmlns:a16="http://schemas.microsoft.com/office/drawing/2014/main" id="{967A766B-41F0-0FAB-0AD5-8E0D8A9A72C5}"/>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Eligible for distribution at termination from all covered employment or after age 59½.</a:t>
              </a:r>
            </a:p>
          </p:txBody>
        </p:sp>
        <p:grpSp>
          <p:nvGrpSpPr>
            <p:cNvPr id="48" name="Group 47">
              <a:extLst>
                <a:ext uri="{FF2B5EF4-FFF2-40B4-BE49-F238E27FC236}">
                  <a16:creationId xmlns:a16="http://schemas.microsoft.com/office/drawing/2014/main" id="{F9990204-DF1A-EBD0-46E8-D5B232C03341}"/>
                </a:ext>
              </a:extLst>
            </p:cNvPr>
            <p:cNvGrpSpPr/>
            <p:nvPr/>
          </p:nvGrpSpPr>
          <p:grpSpPr>
            <a:xfrm>
              <a:off x="680761" y="2169307"/>
              <a:ext cx="320040" cy="320040"/>
              <a:chOff x="962650" y="2922151"/>
              <a:chExt cx="360045" cy="360045"/>
            </a:xfrm>
          </p:grpSpPr>
          <p:sp>
            <p:nvSpPr>
              <p:cNvPr id="54" name="Freeform: Shape 53">
                <a:extLst>
                  <a:ext uri="{FF2B5EF4-FFF2-40B4-BE49-F238E27FC236}">
                    <a16:creationId xmlns:a16="http://schemas.microsoft.com/office/drawing/2014/main" id="{8AD23A27-97E9-A4D4-BCD9-BD368135EF3F}"/>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id="{AF5F75D1-F236-294B-7DE8-FB95097E2A3F}"/>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grpSp>
        <p:nvGrpSpPr>
          <p:cNvPr id="66" name="Group 65">
            <a:extLst>
              <a:ext uri="{FF2B5EF4-FFF2-40B4-BE49-F238E27FC236}">
                <a16:creationId xmlns:a16="http://schemas.microsoft.com/office/drawing/2014/main" id="{166A06D2-111B-BD3D-4784-9C8BE58DBCD2}"/>
              </a:ext>
            </a:extLst>
          </p:cNvPr>
          <p:cNvGrpSpPr/>
          <p:nvPr/>
        </p:nvGrpSpPr>
        <p:grpSpPr>
          <a:xfrm>
            <a:off x="609599" y="4943739"/>
            <a:ext cx="10901636" cy="400110"/>
            <a:chOff x="680761" y="2129272"/>
            <a:chExt cx="10901636" cy="400110"/>
          </a:xfrm>
        </p:grpSpPr>
        <p:sp>
          <p:nvSpPr>
            <p:cNvPr id="67" name="TextBox 66">
              <a:extLst>
                <a:ext uri="{FF2B5EF4-FFF2-40B4-BE49-F238E27FC236}">
                  <a16:creationId xmlns:a16="http://schemas.microsoft.com/office/drawing/2014/main" id="{D0D8E648-4C9C-4DB6-D418-491B94061412}"/>
                </a:ext>
              </a:extLst>
            </p:cNvPr>
            <p:cNvSpPr txBox="1"/>
            <p:nvPr/>
          </p:nvSpPr>
          <p:spPr>
            <a:xfrm>
              <a:off x="1137960" y="2129272"/>
              <a:ext cx="10444437" cy="400110"/>
            </a:xfrm>
            <a:prstGeom prst="rect">
              <a:avLst/>
            </a:prstGeom>
            <a:noFill/>
          </p:spPr>
          <p:txBody>
            <a:bodyPr wrap="square" lIns="0" rIns="0" rtlCol="0" anchor="b">
              <a:spAutoFit/>
            </a:bodyPr>
            <a:lstStyle/>
            <a:p>
              <a:r>
                <a:rPr lang="en-US" sz="2000" noProof="1">
                  <a:solidFill>
                    <a:schemeClr val="tx2"/>
                  </a:solidFill>
                  <a:cs typeface="Times New Roman" panose="02020603050405020304" pitchFamily="18" charset="0"/>
                </a:rPr>
                <a:t>Employee assumes investment and longevity risk.</a:t>
              </a:r>
            </a:p>
          </p:txBody>
        </p:sp>
        <p:grpSp>
          <p:nvGrpSpPr>
            <p:cNvPr id="68" name="Group 67">
              <a:extLst>
                <a:ext uri="{FF2B5EF4-FFF2-40B4-BE49-F238E27FC236}">
                  <a16:creationId xmlns:a16="http://schemas.microsoft.com/office/drawing/2014/main" id="{EF21188B-3CC1-475A-0824-61ADBF0815B4}"/>
                </a:ext>
              </a:extLst>
            </p:cNvPr>
            <p:cNvGrpSpPr/>
            <p:nvPr/>
          </p:nvGrpSpPr>
          <p:grpSpPr>
            <a:xfrm>
              <a:off x="680761" y="2169307"/>
              <a:ext cx="320040" cy="320040"/>
              <a:chOff x="962650" y="2922151"/>
              <a:chExt cx="360045" cy="360045"/>
            </a:xfrm>
          </p:grpSpPr>
          <p:sp>
            <p:nvSpPr>
              <p:cNvPr id="69" name="Freeform: Shape 68">
                <a:extLst>
                  <a:ext uri="{FF2B5EF4-FFF2-40B4-BE49-F238E27FC236}">
                    <a16:creationId xmlns:a16="http://schemas.microsoft.com/office/drawing/2014/main" id="{E993A13D-1515-B101-7E31-B316042B3512}"/>
                  </a:ext>
                </a:extLst>
              </p:cNvPr>
              <p:cNvSpPr/>
              <p:nvPr/>
            </p:nvSpPr>
            <p:spPr>
              <a:xfrm>
                <a:off x="962650" y="2922151"/>
                <a:ext cx="360045" cy="360045"/>
              </a:xfrm>
              <a:custGeom>
                <a:avLst/>
                <a:gdLst>
                  <a:gd name="connsiteX0" fmla="*/ 0 w 360045"/>
                  <a:gd name="connsiteY0" fmla="*/ 0 h 360045"/>
                  <a:gd name="connsiteX1" fmla="*/ 0 w 360045"/>
                  <a:gd name="connsiteY1" fmla="*/ 360045 h 360045"/>
                  <a:gd name="connsiteX2" fmla="*/ 360045 w 360045"/>
                  <a:gd name="connsiteY2" fmla="*/ 360045 h 360045"/>
                  <a:gd name="connsiteX3" fmla="*/ 360045 w 360045"/>
                  <a:gd name="connsiteY3" fmla="*/ 0 h 360045"/>
                  <a:gd name="connsiteX4" fmla="*/ 320040 w 360045"/>
                  <a:gd name="connsiteY4" fmla="*/ 320040 h 360045"/>
                  <a:gd name="connsiteX5" fmla="*/ 40005 w 360045"/>
                  <a:gd name="connsiteY5" fmla="*/ 320040 h 360045"/>
                  <a:gd name="connsiteX6" fmla="*/ 40005 w 360045"/>
                  <a:gd name="connsiteY6" fmla="*/ 40005 h 360045"/>
                  <a:gd name="connsiteX7" fmla="*/ 320040 w 360045"/>
                  <a:gd name="connsiteY7" fmla="*/ 40005 h 360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045" h="360045">
                    <a:moveTo>
                      <a:pt x="0" y="0"/>
                    </a:moveTo>
                    <a:lnTo>
                      <a:pt x="0" y="360045"/>
                    </a:lnTo>
                    <a:lnTo>
                      <a:pt x="360045" y="360045"/>
                    </a:lnTo>
                    <a:lnTo>
                      <a:pt x="360045" y="0"/>
                    </a:lnTo>
                    <a:close/>
                    <a:moveTo>
                      <a:pt x="320040" y="320040"/>
                    </a:moveTo>
                    <a:lnTo>
                      <a:pt x="40005" y="320040"/>
                    </a:lnTo>
                    <a:lnTo>
                      <a:pt x="40005" y="40005"/>
                    </a:lnTo>
                    <a:lnTo>
                      <a:pt x="320040" y="40005"/>
                    </a:lnTo>
                    <a:close/>
                  </a:path>
                </a:pathLst>
              </a:custGeom>
              <a:solidFill>
                <a:srgbClr val="A0B810"/>
              </a:solidFill>
              <a:ln w="6648"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7686E362-909D-8257-3362-0B63AEA76ECC}"/>
                  </a:ext>
                </a:extLst>
              </p:cNvPr>
              <p:cNvSpPr/>
              <p:nvPr/>
            </p:nvSpPr>
            <p:spPr>
              <a:xfrm>
                <a:off x="1025044" y="3004248"/>
                <a:ext cx="235269" cy="179335"/>
              </a:xfrm>
              <a:custGeom>
                <a:avLst/>
                <a:gdLst>
                  <a:gd name="connsiteX0" fmla="*/ 235269 w 235269"/>
                  <a:gd name="connsiteY0" fmla="*/ 28570 h 179335"/>
                  <a:gd name="connsiteX1" fmla="*/ 207266 w 235269"/>
                  <a:gd name="connsiteY1" fmla="*/ 0 h 179335"/>
                  <a:gd name="connsiteX2" fmla="*/ 81697 w 235269"/>
                  <a:gd name="connsiteY2" fmla="*/ 123049 h 179335"/>
                  <a:gd name="connsiteX3" fmla="*/ 28290 w 235269"/>
                  <a:gd name="connsiteY3" fmla="*/ 69642 h 179335"/>
                  <a:gd name="connsiteX4" fmla="*/ 0 w 235269"/>
                  <a:gd name="connsiteY4" fmla="*/ 97926 h 179335"/>
                  <a:gd name="connsiteX5" fmla="*/ 81410 w 235269"/>
                  <a:gd name="connsiteY5" fmla="*/ 179336 h 179335"/>
                  <a:gd name="connsiteX6" fmla="*/ 235269 w 235269"/>
                  <a:gd name="connsiteY6" fmla="*/ 28570 h 179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5269" h="179335">
                    <a:moveTo>
                      <a:pt x="235269" y="28570"/>
                    </a:moveTo>
                    <a:lnTo>
                      <a:pt x="207266" y="0"/>
                    </a:lnTo>
                    <a:lnTo>
                      <a:pt x="81697" y="123049"/>
                    </a:lnTo>
                    <a:lnTo>
                      <a:pt x="28290" y="69642"/>
                    </a:lnTo>
                    <a:lnTo>
                      <a:pt x="0" y="97926"/>
                    </a:lnTo>
                    <a:lnTo>
                      <a:pt x="81410" y="179336"/>
                    </a:lnTo>
                    <a:lnTo>
                      <a:pt x="235269" y="28570"/>
                    </a:lnTo>
                    <a:close/>
                  </a:path>
                </a:pathLst>
              </a:custGeom>
              <a:solidFill>
                <a:srgbClr val="A0B810"/>
              </a:solidFill>
              <a:ln w="6648" cap="flat">
                <a:noFill/>
                <a:prstDash val="solid"/>
                <a:miter/>
              </a:ln>
            </p:spPr>
            <p:txBody>
              <a:bodyPr rtlCol="0" anchor="ctr"/>
              <a:lstStyle/>
              <a:p>
                <a:endParaRPr lang="en-US" dirty="0"/>
              </a:p>
            </p:txBody>
          </p:sp>
        </p:grpSp>
      </p:grpSp>
    </p:spTree>
    <p:extLst>
      <p:ext uri="{BB962C8B-B14F-4D97-AF65-F5344CB8AC3E}">
        <p14:creationId xmlns:p14="http://schemas.microsoft.com/office/powerpoint/2010/main" val="846700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BE8B7D-FBB6-70DA-8627-392856A8F483}"/>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5" name="Title 4">
            <a:extLst>
              <a:ext uri="{FF2B5EF4-FFF2-40B4-BE49-F238E27FC236}">
                <a16:creationId xmlns:a16="http://schemas.microsoft.com/office/drawing/2014/main" id="{0E672549-78AC-BB49-4EA7-5EB3C050D6D2}"/>
              </a:ext>
            </a:extLst>
          </p:cNvPr>
          <p:cNvSpPr>
            <a:spLocks noGrp="1"/>
          </p:cNvSpPr>
          <p:nvPr>
            <p:ph type="title"/>
          </p:nvPr>
        </p:nvSpPr>
        <p:spPr/>
        <p:txBody>
          <a:bodyPr/>
          <a:lstStyle/>
          <a:p>
            <a:r>
              <a:rPr lang="en-US" dirty="0"/>
              <a:t>Employee contributions effective July 1, 2025</a:t>
            </a:r>
          </a:p>
        </p:txBody>
      </p:sp>
      <p:sp>
        <p:nvSpPr>
          <p:cNvPr id="8" name="Oval 7">
            <a:extLst>
              <a:ext uri="{FF2B5EF4-FFF2-40B4-BE49-F238E27FC236}">
                <a16:creationId xmlns:a16="http://schemas.microsoft.com/office/drawing/2014/main" id="{BD9216C3-D78C-35F1-38FE-E697B35CDBB2}"/>
              </a:ext>
            </a:extLst>
          </p:cNvPr>
          <p:cNvSpPr/>
          <p:nvPr/>
        </p:nvSpPr>
        <p:spPr>
          <a:xfrm>
            <a:off x="1600200" y="2669629"/>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43">
            <a:extLst>
              <a:ext uri="{FF2B5EF4-FFF2-40B4-BE49-F238E27FC236}">
                <a16:creationId xmlns:a16="http://schemas.microsoft.com/office/drawing/2014/main" id="{20BBE472-5003-5583-3D63-629BFE99C776}"/>
              </a:ext>
            </a:extLst>
          </p:cNvPr>
          <p:cNvGraphicFramePr>
            <a:graphicFrameLocks noGrp="1"/>
          </p:cNvGraphicFramePr>
          <p:nvPr>
            <p:ph sz="half" idx="1"/>
            <p:extLst>
              <p:ext uri="{D42A27DB-BD31-4B8C-83A1-F6EECF244321}">
                <p14:modId xmlns:p14="http://schemas.microsoft.com/office/powerpoint/2010/main" val="2926485985"/>
              </p:ext>
            </p:extLst>
          </p:nvPr>
        </p:nvGraphicFramePr>
        <p:xfrm>
          <a:off x="609600" y="1601788"/>
          <a:ext cx="5181600" cy="4689475"/>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5">
            <a:extLst>
              <a:ext uri="{FF2B5EF4-FFF2-40B4-BE49-F238E27FC236}">
                <a16:creationId xmlns:a16="http://schemas.microsoft.com/office/drawing/2014/main" id="{A369E439-6084-1A6C-C7B0-3601C322CE4B}"/>
              </a:ext>
            </a:extLst>
          </p:cNvPr>
          <p:cNvSpPr txBox="1">
            <a:spLocks noChangeArrowheads="1"/>
          </p:cNvSpPr>
          <p:nvPr/>
        </p:nvSpPr>
        <p:spPr bwMode="auto">
          <a:xfrm>
            <a:off x="2211387" y="3745954"/>
            <a:ext cx="19780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rgbClr val="A0B810"/>
                </a:solidFill>
                <a:latin typeface="Times New Roman" panose="02020603050405020304" pitchFamily="18" charset="0"/>
                <a:cs typeface="Times New Roman" panose="02020603050405020304" pitchFamily="18" charset="0"/>
              </a:rPr>
              <a:t>9%</a:t>
            </a:r>
          </a:p>
        </p:txBody>
      </p:sp>
      <p:sp>
        <p:nvSpPr>
          <p:cNvPr id="14" name="Oval 13">
            <a:extLst>
              <a:ext uri="{FF2B5EF4-FFF2-40B4-BE49-F238E27FC236}">
                <a16:creationId xmlns:a16="http://schemas.microsoft.com/office/drawing/2014/main" id="{CE535929-DDF4-6C9D-B4D8-53B62C7F5771}"/>
              </a:ext>
            </a:extLst>
          </p:cNvPr>
          <p:cNvSpPr/>
          <p:nvPr/>
        </p:nvSpPr>
        <p:spPr>
          <a:xfrm>
            <a:off x="7391400" y="2679154"/>
            <a:ext cx="3200400" cy="3200400"/>
          </a:xfrm>
          <a:prstGeom prst="ellipse">
            <a:avLst/>
          </a:prstGeom>
          <a:noFill/>
          <a:ln w="190500">
            <a:solidFill>
              <a:schemeClr val="bg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43">
            <a:extLst>
              <a:ext uri="{FF2B5EF4-FFF2-40B4-BE49-F238E27FC236}">
                <a16:creationId xmlns:a16="http://schemas.microsoft.com/office/drawing/2014/main" id="{43E63076-5D81-CC4A-CC8E-8364B0B0CA34}"/>
              </a:ext>
            </a:extLst>
          </p:cNvPr>
          <p:cNvGraphicFramePr>
            <a:graphicFrameLocks/>
          </p:cNvGraphicFramePr>
          <p:nvPr/>
        </p:nvGraphicFramePr>
        <p:xfrm>
          <a:off x="6400800" y="1611313"/>
          <a:ext cx="5181600" cy="4689475"/>
        </p:xfrm>
        <a:graphic>
          <a:graphicData uri="http://schemas.openxmlformats.org/drawingml/2006/chart">
            <c:chart xmlns:c="http://schemas.openxmlformats.org/drawingml/2006/chart" xmlns:r="http://schemas.openxmlformats.org/officeDocument/2006/relationships" r:id="rId3"/>
          </a:graphicData>
        </a:graphic>
      </p:graphicFrame>
      <p:sp>
        <p:nvSpPr>
          <p:cNvPr id="16" name="Content Placeholder 5">
            <a:extLst>
              <a:ext uri="{FF2B5EF4-FFF2-40B4-BE49-F238E27FC236}">
                <a16:creationId xmlns:a16="http://schemas.microsoft.com/office/drawing/2014/main" id="{9A39683E-9BB2-A10F-2B5C-6C865A56236C}"/>
              </a:ext>
            </a:extLst>
          </p:cNvPr>
          <p:cNvSpPr txBox="1">
            <a:spLocks noChangeArrowheads="1"/>
          </p:cNvSpPr>
          <p:nvPr/>
        </p:nvSpPr>
        <p:spPr bwMode="auto">
          <a:xfrm>
            <a:off x="7572703" y="3745954"/>
            <a:ext cx="2837793"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buFont typeface="Arial" panose="020B0604020202020204" pitchFamily="34" charset="0"/>
              <a:buNone/>
            </a:pPr>
            <a:r>
              <a:rPr lang="en-US" altLang="en-US" sz="7500" b="1" dirty="0">
                <a:solidFill>
                  <a:srgbClr val="A0B810"/>
                </a:solidFill>
                <a:latin typeface="Times New Roman" panose="02020603050405020304" pitchFamily="18" charset="0"/>
                <a:cs typeface="Times New Roman" panose="02020603050405020304" pitchFamily="18" charset="0"/>
              </a:rPr>
              <a:t>9.75%</a:t>
            </a:r>
          </a:p>
        </p:txBody>
      </p:sp>
    </p:spTree>
    <p:extLst>
      <p:ext uri="{BB962C8B-B14F-4D97-AF65-F5344CB8AC3E}">
        <p14:creationId xmlns:p14="http://schemas.microsoft.com/office/powerpoint/2010/main" val="380170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F86002BE-F64D-4312-917F-587CE00AFA87}"/>
              </a:ext>
            </a:extLst>
          </p:cNvPr>
          <p:cNvSpPr>
            <a:spLocks noGrp="1" noChangeArrowheads="1"/>
          </p:cNvSpPr>
          <p:nvPr>
            <p:ph type="title"/>
          </p:nvPr>
        </p:nvSpPr>
        <p:spPr/>
        <p:txBody>
          <a:bodyPr/>
          <a:lstStyle/>
          <a:p>
            <a:r>
              <a:rPr lang="en-US" altLang="en-US"/>
              <a:t>South Carolina Deferred Compensation Program</a:t>
            </a:r>
          </a:p>
        </p:txBody>
      </p:sp>
      <p:sp>
        <p:nvSpPr>
          <p:cNvPr id="35843" name="Content Placeholder 2">
            <a:extLst>
              <a:ext uri="{FF2B5EF4-FFF2-40B4-BE49-F238E27FC236}">
                <a16:creationId xmlns:a16="http://schemas.microsoft.com/office/drawing/2014/main" id="{668679D4-CBDD-4D0A-9C81-0CF0E11B96F1}"/>
              </a:ext>
            </a:extLst>
          </p:cNvPr>
          <p:cNvSpPr>
            <a:spLocks noGrp="1" noChangeArrowheads="1"/>
          </p:cNvSpPr>
          <p:nvPr>
            <p:ph idx="1"/>
          </p:nvPr>
        </p:nvSpPr>
        <p:spPr/>
        <p:txBody>
          <a:bodyPr>
            <a:normAutofit/>
          </a:bodyPr>
          <a:lstStyle/>
          <a:p>
            <a:r>
              <a:rPr lang="en-US" altLang="en-US" dirty="0"/>
              <a:t>A voluntary, supplemental defined contribution program to help employees save additional money for retirement.</a:t>
            </a:r>
          </a:p>
          <a:p>
            <a:r>
              <a:rPr lang="en-US" altLang="en-US" dirty="0"/>
              <a:t>Offers 401(k) and 457 plans.</a:t>
            </a:r>
          </a:p>
          <a:p>
            <a:r>
              <a:rPr lang="en-US" dirty="0"/>
              <a:t>Elect to contribute before-tax or choose the Roth option to make after-tax contributions.</a:t>
            </a:r>
          </a:p>
          <a:p>
            <a:r>
              <a:rPr lang="en-US" altLang="en-US" dirty="0"/>
              <a:t>Comparatively low fees. </a:t>
            </a:r>
          </a:p>
          <a:p>
            <a:r>
              <a:rPr lang="en-US" dirty="0"/>
              <a:t>$10 minimum contribution to each plan per pay period.</a:t>
            </a:r>
          </a:p>
          <a:p>
            <a:r>
              <a:rPr lang="en-US" altLang="en-US" dirty="0">
                <a:hlinkClick r:id="rId2"/>
              </a:rPr>
              <a:t>Local retirement plan advisors</a:t>
            </a:r>
            <a:r>
              <a:rPr lang="en-US" altLang="en-US" dirty="0"/>
              <a:t> offering retirement awareness reviews, as well as assistance to participants nearing retirement and those already retired.</a:t>
            </a:r>
          </a:p>
          <a:p>
            <a:r>
              <a:rPr lang="en-US" dirty="0"/>
              <a:t>Visit </a:t>
            </a:r>
            <a:r>
              <a:rPr lang="en-US" dirty="0">
                <a:hlinkClick r:id="rId3" action="ppaction://hlinkfile"/>
              </a:rPr>
              <a:t>southcarolinadcp.com</a:t>
            </a:r>
            <a:r>
              <a:rPr lang="en-US" dirty="0"/>
              <a:t> for more information.</a:t>
            </a:r>
            <a:endParaRPr lang="en-US" altLang="en-US" dirty="0"/>
          </a:p>
          <a:p>
            <a:endParaRPr lang="en-US" altLang="en-US" dirty="0"/>
          </a:p>
        </p:txBody>
      </p:sp>
      <p:sp>
        <p:nvSpPr>
          <p:cNvPr id="35844" name="Slide Number Placeholder 3">
            <a:extLst>
              <a:ext uri="{FF2B5EF4-FFF2-40B4-BE49-F238E27FC236}">
                <a16:creationId xmlns:a16="http://schemas.microsoft.com/office/drawing/2014/main" id="{FF84146E-51BA-4010-94FD-D85884AE9408}"/>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7</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183"/>
    </mc:Choice>
    <mc:Fallback xmlns="">
      <p:transition spd="slow" advTm="18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26256</TotalTime>
  <Words>426</Words>
  <Application>Microsoft Office PowerPoint</Application>
  <PresentationFormat>Widescreen</PresentationFormat>
  <Paragraphs>53</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Retirement plan details</vt:lpstr>
      <vt:lpstr>Intended audience</vt:lpstr>
      <vt:lpstr>Retirement plans</vt:lpstr>
      <vt:lpstr>Defined benefit plans</vt:lpstr>
      <vt:lpstr>Defined contribution plan</vt:lpstr>
      <vt:lpstr>Employee contributions effective July 1, 2025</vt:lpstr>
      <vt:lpstr>South Carolina Deferred Compensation Program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716</cp:revision>
  <cp:lastPrinted>2024-06-06T13:47:10Z</cp:lastPrinted>
  <dcterms:created xsi:type="dcterms:W3CDTF">2019-11-01T12:34:11Z</dcterms:created>
  <dcterms:modified xsi:type="dcterms:W3CDTF">2025-04-21T14:48:41Z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