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1"/>
  </p:notesMasterIdLst>
  <p:handoutMasterIdLst>
    <p:handoutMasterId r:id="rId12"/>
  </p:handoutMasterIdLst>
  <p:sldIdLst>
    <p:sldId id="256" r:id="rId2"/>
    <p:sldId id="472" r:id="rId3"/>
    <p:sldId id="458" r:id="rId4"/>
    <p:sldId id="467" r:id="rId5"/>
    <p:sldId id="468" r:id="rId6"/>
    <p:sldId id="456" r:id="rId7"/>
    <p:sldId id="469" r:id="rId8"/>
    <p:sldId id="430" r:id="rId9"/>
    <p:sldId id="471" r:id="rId10"/>
  </p:sldIdLst>
  <p:sldSz cx="12192000" cy="6858000"/>
  <p:notesSz cx="7315200" cy="96012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HY" userId="S::ryounh@peba.sc.gov::9a85b619-8fd1-4dec-b439-2514df7fe89a" providerId="AD"/>
  <p188:author id="{30ECEDC3-5A9C-DBC7-6255-80184EBB490D}" name="Angela A. Thornton" initials="AAT" userId="S::rthora@peba.sc.gov::5fd82288-7ab6-4911-991c-9d6c805828a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05" autoAdjust="0"/>
    <p:restoredTop sz="88837" autoAdjust="0"/>
  </p:normalViewPr>
  <p:slideViewPr>
    <p:cSldViewPr snapToGrid="0">
      <p:cViewPr varScale="1">
        <p:scale>
          <a:sx n="71" d="100"/>
          <a:sy n="71" d="100"/>
        </p:scale>
        <p:origin x="998" y="48"/>
      </p:cViewPr>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2712"/>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sz="quarter" idx="1"/>
          </p:nvPr>
        </p:nvSpPr>
        <p:spPr>
          <a:xfrm>
            <a:off x="4143588" y="0"/>
            <a:ext cx="3169920" cy="481728"/>
          </a:xfrm>
          <a:prstGeom prst="rect">
            <a:avLst/>
          </a:prstGeom>
        </p:spPr>
        <p:txBody>
          <a:bodyPr vert="horz" lIns="96656" tIns="48328" rIns="96656" bIns="48328" rtlCol="0"/>
          <a:lstStyle>
            <a:lvl1pPr algn="r">
              <a:defRPr sz="1200"/>
            </a:lvl1pPr>
          </a:lstStyle>
          <a:p>
            <a:fld id="{CC20F16F-8811-4B51-BB31-320552CC85AF}" type="datetimeFigureOut">
              <a:rPr lang="en-US" smtClean="0"/>
              <a:t>4/21/2025</a:t>
            </a:fld>
            <a:endParaRPr lang="en-US"/>
          </a:p>
        </p:txBody>
      </p:sp>
      <p:sp>
        <p:nvSpPr>
          <p:cNvPr id="4" name="Footer Placeholder 3"/>
          <p:cNvSpPr>
            <a:spLocks noGrp="1"/>
          </p:cNvSpPr>
          <p:nvPr>
            <p:ph type="ftr" sz="quarter" idx="2"/>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5" name="Slide Number Placeholder 4"/>
          <p:cNvSpPr>
            <a:spLocks noGrp="1"/>
          </p:cNvSpPr>
          <p:nvPr>
            <p:ph type="sldNum" sz="quarter" idx="3"/>
          </p:nvPr>
        </p:nvSpPr>
        <p:spPr>
          <a:xfrm>
            <a:off x="4143588" y="9119475"/>
            <a:ext cx="3169920" cy="481727"/>
          </a:xfrm>
          <a:prstGeom prst="rect">
            <a:avLst/>
          </a:prstGeom>
        </p:spPr>
        <p:txBody>
          <a:bodyPr vert="horz" lIns="96656" tIns="48328" rIns="96656" bIns="48328"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6B005CDC-F66A-4EA3-93A4-41602AB21081}" type="datetimeFigureOut">
              <a:rPr lang="en-US" smtClean="0"/>
              <a:t>4/21/2025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4.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notesMaster" Target="../notesMasters/notesMaster1.xml"/><Relationship Id="rId1" Type="http://schemas.openxmlformats.org/officeDocument/2006/relationships/tags" Target="../tags/tag7.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endParaRPr lang="en-US" sz="10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2</a:t>
            </a:fld>
            <a:endParaRPr lang="en-US"/>
          </a:p>
        </p:txBody>
      </p:sp>
    </p:spTree>
    <p:extLst>
      <p:ext uri="{BB962C8B-B14F-4D97-AF65-F5344CB8AC3E}">
        <p14:creationId xmlns:p14="http://schemas.microsoft.com/office/powerpoint/2010/main" val="230669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3</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5</a:t>
            </a:fld>
            <a:endParaRPr lang="en-US" dirty="0"/>
          </a:p>
        </p:txBody>
      </p:sp>
    </p:spTree>
    <p:extLst>
      <p:ext uri="{BB962C8B-B14F-4D97-AF65-F5344CB8AC3E}">
        <p14:creationId xmlns:p14="http://schemas.microsoft.com/office/powerpoint/2010/main" val="21978406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6</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7</a:t>
            </a:fld>
            <a:endParaRPr lang="en-US"/>
          </a:p>
        </p:txBody>
      </p:sp>
    </p:spTree>
    <p:extLst>
      <p:ext uri="{BB962C8B-B14F-4D97-AF65-F5344CB8AC3E}">
        <p14:creationId xmlns:p14="http://schemas.microsoft.com/office/powerpoint/2010/main" val="39723455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8"/>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89"/>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peba.sc.gov/nyb"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hyperlink" Target="https://peba.sc.gov/publications" TargetMode="Externa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9.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ags" Target="../tags/tag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2011680"/>
            <a:ext cx="5759450" cy="2310938"/>
          </a:xfrm>
        </p:spPr>
        <p:txBody>
          <a:bodyPr/>
          <a:lstStyle/>
          <a:p>
            <a:r>
              <a:rPr lang="en-US" dirty="0"/>
              <a:t>Service retirement</a:t>
            </a:r>
          </a:p>
        </p:txBody>
      </p:sp>
      <p:sp>
        <p:nvSpPr>
          <p:cNvPr id="3" name="Subtitle 2"/>
          <p:cNvSpPr>
            <a:spLocks noGrp="1"/>
          </p:cNvSpPr>
          <p:nvPr>
            <p:ph type="subTitle" idx="1"/>
          </p:nvPr>
        </p:nvSpPr>
        <p:spPr>
          <a:xfrm>
            <a:off x="336550" y="4663456"/>
            <a:ext cx="3304425" cy="1803862"/>
          </a:xfrm>
        </p:spPr>
        <p:txBody>
          <a:bodyPr/>
          <a:lstStyle/>
          <a:p>
            <a:r>
              <a:rPr lang="en-US" dirty="0"/>
              <a:t>Retirement Orientation and Education</a:t>
            </a:r>
          </a:p>
          <a:p>
            <a:r>
              <a:rPr lang="en-US" dirty="0"/>
              <a:t>Fiscal year 2026</a:t>
            </a:r>
          </a:p>
          <a:p>
            <a:endParaRPr lang="en-US" dirty="0"/>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0168795-D586-BF1A-17A3-040D771D87EC}"/>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81A60FA9-5000-00E1-B9B2-2D74ECC89437}"/>
              </a:ext>
            </a:extLst>
          </p:cNvPr>
          <p:cNvSpPr>
            <a:spLocks noGrp="1"/>
          </p:cNvSpPr>
          <p:nvPr>
            <p:ph sz="half" idx="1"/>
          </p:nvPr>
        </p:nvSpPr>
        <p:spPr/>
        <p:txBody>
          <a:bodyPr>
            <a:normAutofit/>
          </a:bodyPr>
          <a:lstStyle/>
          <a:p>
            <a:pPr marL="0" indent="0">
              <a:buNone/>
            </a:pPr>
            <a:r>
              <a:rPr lang="en-US" dirty="0"/>
              <a:t>This presentation is focused on the eligibility requirements and plan provisions for Class Three members. Class Three members are those whose earned service began on or after July 1, 2012.</a:t>
            </a:r>
          </a:p>
          <a:p>
            <a:pPr marL="0" indent="0">
              <a:buNone/>
            </a:pPr>
            <a:r>
              <a:rPr lang="en-US" dirty="0"/>
              <a:t>Class Two members, those whose earned service began before July 1, 2012, are encouraged to review the summary flyers for Class Two on our </a:t>
            </a:r>
            <a:r>
              <a:rPr lang="en-US" i="1" dirty="0">
                <a:solidFill>
                  <a:srgbClr val="FF0000"/>
                </a:solidFill>
                <a:hlinkClick r:id="rId3"/>
              </a:rPr>
              <a:t>Navigating Your Benefits</a:t>
            </a:r>
            <a:r>
              <a:rPr lang="en-US" dirty="0">
                <a:solidFill>
                  <a:srgbClr val="FF0000"/>
                </a:solidFill>
              </a:rPr>
              <a:t> </a:t>
            </a:r>
            <a:r>
              <a:rPr lang="en-US" dirty="0"/>
              <a:t>webpage and</a:t>
            </a:r>
            <a:r>
              <a:rPr lang="en-US" dirty="0">
                <a:solidFill>
                  <a:srgbClr val="FF0000"/>
                </a:solidFill>
              </a:rPr>
              <a:t> </a:t>
            </a:r>
            <a:r>
              <a:rPr lang="en-US" dirty="0"/>
              <a:t>retirement publications at </a:t>
            </a:r>
            <a:r>
              <a:rPr lang="en-US" dirty="0">
                <a:hlinkClick r:id="rId4"/>
              </a:rPr>
              <a:t>peba.sc.gov/publications</a:t>
            </a:r>
            <a:r>
              <a:rPr lang="en-US" dirty="0"/>
              <a:t> for more information.</a:t>
            </a:r>
          </a:p>
          <a:p>
            <a:endParaRPr lang="en-US" dirty="0"/>
          </a:p>
        </p:txBody>
      </p:sp>
      <p:sp>
        <p:nvSpPr>
          <p:cNvPr id="4" name="Title 3">
            <a:extLst>
              <a:ext uri="{FF2B5EF4-FFF2-40B4-BE49-F238E27FC236}">
                <a16:creationId xmlns:a16="http://schemas.microsoft.com/office/drawing/2014/main" id="{F83D8D73-FB8B-99D6-02F3-7B21A1CF3F73}"/>
              </a:ext>
            </a:extLst>
          </p:cNvPr>
          <p:cNvSpPr>
            <a:spLocks noGrp="1"/>
          </p:cNvSpPr>
          <p:nvPr>
            <p:ph type="title"/>
          </p:nvPr>
        </p:nvSpPr>
        <p:spPr/>
        <p:txBody>
          <a:bodyPr/>
          <a:lstStyle/>
          <a:p>
            <a:r>
              <a:rPr lang="en-US" dirty="0"/>
              <a:t>Intended audience</a:t>
            </a:r>
          </a:p>
        </p:txBody>
      </p:sp>
    </p:spTree>
    <p:extLst>
      <p:ext uri="{BB962C8B-B14F-4D97-AF65-F5344CB8AC3E}">
        <p14:creationId xmlns:p14="http://schemas.microsoft.com/office/powerpoint/2010/main" val="2465889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DA0C133-4754-2193-7517-6DC737EC2ACD}"/>
              </a:ext>
            </a:extLst>
          </p:cNvPr>
          <p:cNvSpPr>
            <a:spLocks noGrp="1"/>
          </p:cNvSpPr>
          <p:nvPr>
            <p:ph sz="half" idx="1"/>
          </p:nvPr>
        </p:nvSpPr>
        <p:spPr/>
        <p:txBody>
          <a:bodyPr>
            <a:normAutofit/>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SCRS</a:t>
            </a:r>
          </a:p>
          <a:p>
            <a:pPr eaLnBrk="1" hangingPunct="1"/>
            <a:r>
              <a:rPr lang="en-US" altLang="en-US" dirty="0"/>
              <a:t>Must have eight years of earned service.</a:t>
            </a:r>
          </a:p>
          <a:p>
            <a:pPr eaLnBrk="1" hangingPunct="1"/>
            <a:r>
              <a:rPr lang="en-US" altLang="en-US" dirty="0"/>
              <a:t>For an unreduced monthly retirement benefit, you:</a:t>
            </a:r>
          </a:p>
          <a:p>
            <a:pPr lvl="1" eaLnBrk="1" hangingPunct="1"/>
            <a:r>
              <a:rPr lang="en-US" altLang="en-US" dirty="0"/>
              <a:t>Must meet the Rule of 90 (age and years of service add up to at least 90); or</a:t>
            </a:r>
          </a:p>
          <a:p>
            <a:pPr lvl="1" eaLnBrk="1" hangingPunct="1"/>
            <a:r>
              <a:rPr lang="en-US" altLang="en-US" dirty="0"/>
              <a:t>Be age 65 or older.</a:t>
            </a:r>
          </a:p>
          <a:p>
            <a:pPr eaLnBrk="1" hangingPunct="1"/>
            <a:r>
              <a:rPr lang="en-US" altLang="en-US" dirty="0"/>
              <a:t>For a reduced monthly retirement benefit, you must be age 60 (permanently reduced 5% for each year of age less than 65).</a:t>
            </a:r>
          </a:p>
        </p:txBody>
      </p:sp>
      <p:sp>
        <p:nvSpPr>
          <p:cNvPr id="7" name="Content Placeholder 6">
            <a:extLst>
              <a:ext uri="{FF2B5EF4-FFF2-40B4-BE49-F238E27FC236}">
                <a16:creationId xmlns:a16="http://schemas.microsoft.com/office/drawing/2014/main" id="{8B5F106A-C024-7D7C-A191-1155EC53900A}"/>
              </a:ext>
            </a:extLst>
          </p:cNvPr>
          <p:cNvSpPr>
            <a:spLocks noGrp="1"/>
          </p:cNvSpPr>
          <p:nvPr>
            <p:ph sz="half" idx="2"/>
          </p:nvPr>
        </p:nvSpPr>
        <p:spPr/>
        <p:txBody>
          <a:bodyPr>
            <a:normAutofit/>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PORS</a:t>
            </a:r>
          </a:p>
          <a:p>
            <a:pPr eaLnBrk="1" hangingPunct="1"/>
            <a:r>
              <a:rPr lang="en-US" altLang="en-US" dirty="0"/>
              <a:t>Must have eight years of earned service.</a:t>
            </a:r>
          </a:p>
          <a:p>
            <a:pPr eaLnBrk="1" hangingPunct="1"/>
            <a:r>
              <a:rPr lang="en-US" altLang="en-US" dirty="0"/>
              <a:t>For a monthly retirement benefit</a:t>
            </a:r>
            <a:r>
              <a:rPr lang="en-US" altLang="en-US"/>
              <a:t>, you:</a:t>
            </a:r>
            <a:endParaRPr lang="en-US" altLang="en-US" dirty="0"/>
          </a:p>
          <a:p>
            <a:pPr lvl="1" eaLnBrk="1" hangingPunct="1"/>
            <a:r>
              <a:rPr lang="en-US" altLang="en-US" dirty="0"/>
              <a:t>Must have at least 27 years of service; or</a:t>
            </a:r>
          </a:p>
          <a:p>
            <a:pPr lvl="1" eaLnBrk="1" hangingPunct="1"/>
            <a:r>
              <a:rPr lang="en-US" altLang="en-US" dirty="0"/>
              <a:t>Be age 55 or older.</a:t>
            </a:r>
          </a:p>
          <a:p>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3</a:t>
            </a:fld>
            <a:endParaRPr lang="en-US" dirty="0"/>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dirty="0"/>
              <a:t>Class Three retirement eligibility</a:t>
            </a:r>
          </a:p>
        </p:txBody>
      </p:sp>
      <p:sp>
        <p:nvSpPr>
          <p:cNvPr id="3" name="TextBox 2">
            <a:extLst>
              <a:ext uri="{FF2B5EF4-FFF2-40B4-BE49-F238E27FC236}">
                <a16:creationId xmlns:a16="http://schemas.microsoft.com/office/drawing/2014/main" id="{9ABECED7-C3CD-49CA-0CBC-B34D0452E7E0}"/>
              </a:ext>
            </a:extLst>
          </p:cNvPr>
          <p:cNvSpPr txBox="1"/>
          <p:nvPr/>
        </p:nvSpPr>
        <p:spPr>
          <a:xfrm>
            <a:off x="609602" y="5090742"/>
            <a:ext cx="5181598" cy="1200329"/>
          </a:xfrm>
          <a:prstGeom prst="rect">
            <a:avLst/>
          </a:prstGeom>
          <a:solidFill>
            <a:schemeClr val="bg2">
              <a:lumMod val="40000"/>
              <a:lumOff val="60000"/>
            </a:schemeClr>
          </a:solidFill>
        </p:spPr>
        <p:txBody>
          <a:bodyPr wrap="square" rtlCol="0">
            <a:spAutoFit/>
          </a:bodyPr>
          <a:lstStyle/>
          <a:p>
            <a:r>
              <a:rPr lang="en-US" b="1" dirty="0">
                <a:solidFill>
                  <a:schemeClr val="tx2"/>
                </a:solidFill>
                <a:latin typeface="Times New Roman" panose="02020603050405020304" pitchFamily="18" charset="0"/>
                <a:cs typeface="Times New Roman" panose="02020603050405020304" pitchFamily="18" charset="0"/>
              </a:rPr>
              <a:t>Rule of 90 example</a:t>
            </a:r>
          </a:p>
          <a:p>
            <a:r>
              <a:rPr lang="en-US" dirty="0">
                <a:solidFill>
                  <a:schemeClr val="tx2"/>
                </a:solidFill>
              </a:rPr>
              <a:t>56-year-old member with at least 34 years of service would be eligible for retirement:</a:t>
            </a:r>
          </a:p>
          <a:p>
            <a:r>
              <a:rPr lang="en-US" b="1" dirty="0">
                <a:solidFill>
                  <a:schemeClr val="tx2"/>
                </a:solidFill>
              </a:rPr>
              <a:t>56 + 34 = 90</a:t>
            </a:r>
          </a:p>
        </p:txBody>
      </p:sp>
    </p:spTree>
    <p:custDataLst>
      <p:tags r:id="rId1"/>
    </p:custDataLst>
    <p:extLst>
      <p:ext uri="{BB962C8B-B14F-4D97-AF65-F5344CB8AC3E}">
        <p14:creationId xmlns:p14="http://schemas.microsoft.com/office/powerpoint/2010/main" val="3838846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947C90E-E9D3-61AB-2352-A3ED349BA4D6}"/>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
        <p:nvSpPr>
          <p:cNvPr id="5" name="Content Placeholder 4">
            <a:extLst>
              <a:ext uri="{FF2B5EF4-FFF2-40B4-BE49-F238E27FC236}">
                <a16:creationId xmlns:a16="http://schemas.microsoft.com/office/drawing/2014/main" id="{D52F8022-CCDE-85F1-A8DE-BA7FF514A883}"/>
              </a:ext>
            </a:extLst>
          </p:cNvPr>
          <p:cNvSpPr>
            <a:spLocks noGrp="1"/>
          </p:cNvSpPr>
          <p:nvPr>
            <p:ph sz="half" idx="1"/>
          </p:nvPr>
        </p:nvSpPr>
        <p:spPr/>
        <p:txBody>
          <a:bodyPr/>
          <a:lstStyle/>
          <a:p>
            <a:pPr marL="0" indent="0" algn="ctr">
              <a:buNone/>
            </a:pPr>
            <a:r>
              <a:rPr lang="en-US" dirty="0"/>
              <a:t>Benefit based on formula that includes:</a:t>
            </a:r>
          </a:p>
        </p:txBody>
      </p:sp>
      <p:sp>
        <p:nvSpPr>
          <p:cNvPr id="6" name="Title 5">
            <a:extLst>
              <a:ext uri="{FF2B5EF4-FFF2-40B4-BE49-F238E27FC236}">
                <a16:creationId xmlns:a16="http://schemas.microsoft.com/office/drawing/2014/main" id="{8FF48648-142F-66A3-E9C0-9B416DA3F20D}"/>
              </a:ext>
            </a:extLst>
          </p:cNvPr>
          <p:cNvSpPr>
            <a:spLocks noGrp="1"/>
          </p:cNvSpPr>
          <p:nvPr>
            <p:ph type="title"/>
          </p:nvPr>
        </p:nvSpPr>
        <p:spPr>
          <a:xfrm>
            <a:off x="609599" y="228600"/>
            <a:ext cx="10972799" cy="1049898"/>
          </a:xfrm>
        </p:spPr>
        <p:txBody>
          <a:bodyPr/>
          <a:lstStyle/>
          <a:p>
            <a:r>
              <a:rPr lang="en-US" dirty="0"/>
              <a:t>SCRS, PORS service retirement monthly benefit</a:t>
            </a:r>
          </a:p>
        </p:txBody>
      </p:sp>
      <p:sp>
        <p:nvSpPr>
          <p:cNvPr id="8" name="Google Shape;418;p21">
            <a:extLst>
              <a:ext uri="{FF2B5EF4-FFF2-40B4-BE49-F238E27FC236}">
                <a16:creationId xmlns:a16="http://schemas.microsoft.com/office/drawing/2014/main" id="{2C00D6B6-6A84-3645-0954-E76D4F0D5355}"/>
              </a:ext>
            </a:extLst>
          </p:cNvPr>
          <p:cNvSpPr txBox="1"/>
          <p:nvPr/>
        </p:nvSpPr>
        <p:spPr>
          <a:xfrm>
            <a:off x="4632957" y="2309339"/>
            <a:ext cx="2926080" cy="228600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Service credit</a:t>
            </a:r>
          </a:p>
        </p:txBody>
      </p:sp>
      <p:sp>
        <p:nvSpPr>
          <p:cNvPr id="9" name="Google Shape;418;p21">
            <a:extLst>
              <a:ext uri="{FF2B5EF4-FFF2-40B4-BE49-F238E27FC236}">
                <a16:creationId xmlns:a16="http://schemas.microsoft.com/office/drawing/2014/main" id="{81A083B2-3216-E075-C5BF-C6E85C4A0BDB}"/>
              </a:ext>
            </a:extLst>
          </p:cNvPr>
          <p:cNvSpPr txBox="1"/>
          <p:nvPr/>
        </p:nvSpPr>
        <p:spPr>
          <a:xfrm>
            <a:off x="8629716" y="2309339"/>
            <a:ext cx="2926080" cy="228600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A benefit multiplier</a:t>
            </a:r>
          </a:p>
        </p:txBody>
      </p:sp>
      <p:sp>
        <p:nvSpPr>
          <p:cNvPr id="10" name="Google Shape;418;p21">
            <a:extLst>
              <a:ext uri="{FF2B5EF4-FFF2-40B4-BE49-F238E27FC236}">
                <a16:creationId xmlns:a16="http://schemas.microsoft.com/office/drawing/2014/main" id="{1CE032CD-EEA9-5687-8A20-A5EA0A0D7096}"/>
              </a:ext>
            </a:extLst>
          </p:cNvPr>
          <p:cNvSpPr txBox="1"/>
          <p:nvPr/>
        </p:nvSpPr>
        <p:spPr>
          <a:xfrm>
            <a:off x="609599" y="2309339"/>
            <a:ext cx="2926080" cy="228600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rPr>
              <a:t>Average final compensation (AFC)</a:t>
            </a:r>
          </a:p>
        </p:txBody>
      </p:sp>
      <p:sp>
        <p:nvSpPr>
          <p:cNvPr id="11" name="Google Shape;416;p21">
            <a:extLst>
              <a:ext uri="{FF2B5EF4-FFF2-40B4-BE49-F238E27FC236}">
                <a16:creationId xmlns:a16="http://schemas.microsoft.com/office/drawing/2014/main" id="{58C4F070-30F5-F623-6643-F50B13356F08}"/>
              </a:ext>
            </a:extLst>
          </p:cNvPr>
          <p:cNvSpPr/>
          <p:nvPr/>
        </p:nvSpPr>
        <p:spPr>
          <a:xfrm rot="10800000" flipH="1">
            <a:off x="4632958" y="2309339"/>
            <a:ext cx="2926080" cy="228600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12" name="Google Shape;416;p21">
            <a:extLst>
              <a:ext uri="{FF2B5EF4-FFF2-40B4-BE49-F238E27FC236}">
                <a16:creationId xmlns:a16="http://schemas.microsoft.com/office/drawing/2014/main" id="{D5C4B4E2-7665-FEA0-2919-14CA8858B257}"/>
              </a:ext>
            </a:extLst>
          </p:cNvPr>
          <p:cNvSpPr/>
          <p:nvPr/>
        </p:nvSpPr>
        <p:spPr>
          <a:xfrm rot="10800000" flipH="1">
            <a:off x="8656317" y="2309340"/>
            <a:ext cx="2926080" cy="228600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13" name="Google Shape;416;p21">
            <a:extLst>
              <a:ext uri="{FF2B5EF4-FFF2-40B4-BE49-F238E27FC236}">
                <a16:creationId xmlns:a16="http://schemas.microsoft.com/office/drawing/2014/main" id="{C7F37B75-BAFC-7B3F-6EDA-FD0738256CE8}"/>
              </a:ext>
            </a:extLst>
          </p:cNvPr>
          <p:cNvSpPr/>
          <p:nvPr/>
        </p:nvSpPr>
        <p:spPr>
          <a:xfrm rot="10800000" flipH="1">
            <a:off x="609592" y="2309339"/>
            <a:ext cx="2926080" cy="228600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Tree>
    <p:extLst>
      <p:ext uri="{BB962C8B-B14F-4D97-AF65-F5344CB8AC3E}">
        <p14:creationId xmlns:p14="http://schemas.microsoft.com/office/powerpoint/2010/main" val="49154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024367-D536-4F59-B2ED-0E7825EDA9AF}" type="slidenum">
              <a:rPr lang="en-US" smtClean="0"/>
              <a:pPr/>
              <a:t>5</a:t>
            </a:fld>
            <a:endParaRPr lang="en-US" dirty="0"/>
          </a:p>
        </p:txBody>
      </p:sp>
      <p:sp>
        <p:nvSpPr>
          <p:cNvPr id="20" name="Content Placeholder 19">
            <a:extLst>
              <a:ext uri="{FF2B5EF4-FFF2-40B4-BE49-F238E27FC236}">
                <a16:creationId xmlns:a16="http://schemas.microsoft.com/office/drawing/2014/main" id="{8DA0C133-4754-2193-7517-6DC737EC2ACD}"/>
              </a:ext>
            </a:extLst>
          </p:cNvPr>
          <p:cNvSpPr>
            <a:spLocks noGrp="1"/>
          </p:cNvSpPr>
          <p:nvPr>
            <p:ph sz="half" idx="1"/>
          </p:nvPr>
        </p:nvSpPr>
        <p:spPr/>
        <p:txBody>
          <a:bodyPr>
            <a:normAutofit/>
          </a:bodyPr>
          <a:lstStyle/>
          <a:p>
            <a:pPr eaLnBrk="1" hangingPunct="1"/>
            <a:r>
              <a:rPr lang="en-US" altLang="en-US" dirty="0"/>
              <a:t>AFC includes 20 highest consecutive quarters of earnable compensation divided by 5.</a:t>
            </a:r>
          </a:p>
          <a:p>
            <a:pPr eaLnBrk="1" hangingPunct="1"/>
            <a:r>
              <a:rPr lang="en-US" altLang="en-US" dirty="0"/>
              <a:t>AFC does not include unused annual leave payouts.</a:t>
            </a:r>
          </a:p>
          <a:p>
            <a:pPr eaLnBrk="1" hangingPunct="1"/>
            <a:r>
              <a:rPr lang="en-US" altLang="en-US" dirty="0"/>
              <a:t>No unused sick leave added to service credit.</a:t>
            </a:r>
          </a:p>
          <a:p>
            <a:pPr lvl="1" eaLnBrk="1" hangingPunct="1"/>
            <a:endParaRPr lang="en-US" altLang="en-US" dirty="0"/>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dirty="0"/>
              <a:t>SCRS, PORS Class Three AFC calculation</a:t>
            </a:r>
          </a:p>
        </p:txBody>
      </p:sp>
    </p:spTree>
    <p:custDataLst>
      <p:tags r:id="rId1"/>
    </p:custDataLst>
    <p:extLst>
      <p:ext uri="{BB962C8B-B14F-4D97-AF65-F5344CB8AC3E}">
        <p14:creationId xmlns:p14="http://schemas.microsoft.com/office/powerpoint/2010/main" val="1756530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6</a:t>
            </a:fld>
            <a:endParaRPr lang="en-US" dirty="0"/>
          </a:p>
        </p:txBody>
      </p:sp>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a:xfrm>
            <a:off x="609599" y="228600"/>
            <a:ext cx="10972799" cy="1049898"/>
          </a:xfrm>
        </p:spPr>
        <p:txBody>
          <a:bodyPr/>
          <a:lstStyle/>
          <a:p>
            <a:r>
              <a:rPr lang="en-US" altLang="en-US" dirty="0"/>
              <a:t>Monthly benefit calculation</a:t>
            </a:r>
            <a:r>
              <a:rPr lang="en-US" altLang="en-US" baseline="30000" dirty="0"/>
              <a:t>1</a:t>
            </a:r>
            <a:endParaRPr lang="en-US" baseline="30000" dirty="0"/>
          </a:p>
        </p:txBody>
      </p:sp>
      <p:sp>
        <p:nvSpPr>
          <p:cNvPr id="8" name="Rectangle 8">
            <a:extLst>
              <a:ext uri="{FF2B5EF4-FFF2-40B4-BE49-F238E27FC236}">
                <a16:creationId xmlns:a16="http://schemas.microsoft.com/office/drawing/2014/main" id="{2E7EFDEC-6206-01FA-9465-A83FD19EF343}"/>
              </a:ext>
            </a:extLst>
          </p:cNvPr>
          <p:cNvSpPr>
            <a:spLocks noChangeArrowheads="1"/>
          </p:cNvSpPr>
          <p:nvPr>
            <p:custDataLst>
              <p:tags r:id="rId1"/>
            </p:custDataLst>
          </p:nvPr>
        </p:nvSpPr>
        <p:spPr bwMode="auto">
          <a:xfrm>
            <a:off x="609599" y="5900994"/>
            <a:ext cx="1097279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000" baseline="30000" dirty="0">
                <a:solidFill>
                  <a:schemeClr val="tx2"/>
                </a:solidFill>
                <a:ea typeface="Calibri" panose="020F0502020204030204" pitchFamily="34" charset="0"/>
                <a:cs typeface="Times New Roman" panose="02020603050405020304" pitchFamily="18" charset="0"/>
              </a:rPr>
              <a:t>1</a:t>
            </a:r>
            <a:r>
              <a:rPr lang="en-US" altLang="en-US" sz="1000" dirty="0">
                <a:solidFill>
                  <a:schemeClr val="tx2"/>
                </a:solidFill>
                <a:ea typeface="Calibri" panose="020F0502020204030204" pitchFamily="34" charset="0"/>
                <a:cs typeface="Times New Roman" panose="02020603050405020304" pitchFamily="18" charset="0"/>
              </a:rPr>
              <a:t>Early retirement reductions will apply for SCRS members who retire before reaching eligibility for an unreduced monthly retirement benefit. Reduction applies when choosing joint retiree/survivor payment plan.</a:t>
            </a:r>
          </a:p>
        </p:txBody>
      </p:sp>
      <p:sp>
        <p:nvSpPr>
          <p:cNvPr id="12" name="Google Shape;1476;p43">
            <a:extLst>
              <a:ext uri="{FF2B5EF4-FFF2-40B4-BE49-F238E27FC236}">
                <a16:creationId xmlns:a16="http://schemas.microsoft.com/office/drawing/2014/main" id="{D616633B-E7A1-365B-EC39-B666F0E406C2}"/>
              </a:ext>
            </a:extLst>
          </p:cNvPr>
          <p:cNvSpPr txBox="1"/>
          <p:nvPr/>
        </p:nvSpPr>
        <p:spPr>
          <a:xfrm>
            <a:off x="1982374" y="3250439"/>
            <a:ext cx="2285830" cy="1315261"/>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2000" dirty="0">
                <a:solidFill>
                  <a:schemeClr val="tx2"/>
                </a:solidFill>
                <a:ea typeface="Roboto"/>
                <a:cs typeface="Roboto"/>
                <a:sym typeface="Roboto"/>
              </a:rPr>
              <a:t>Multiply AFC by 1.82% (SCRS members) or 2.14% (PORS members).</a:t>
            </a:r>
          </a:p>
        </p:txBody>
      </p:sp>
      <p:sp>
        <p:nvSpPr>
          <p:cNvPr id="14" name="Google Shape;1483;p43">
            <a:extLst>
              <a:ext uri="{FF2B5EF4-FFF2-40B4-BE49-F238E27FC236}">
                <a16:creationId xmlns:a16="http://schemas.microsoft.com/office/drawing/2014/main" id="{C2174E9F-01AF-AE7D-FFDB-C15AAFCAC57C}"/>
              </a:ext>
            </a:extLst>
          </p:cNvPr>
          <p:cNvSpPr txBox="1"/>
          <p:nvPr/>
        </p:nvSpPr>
        <p:spPr>
          <a:xfrm>
            <a:off x="7923796" y="3250439"/>
            <a:ext cx="2285830" cy="13152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2000" dirty="0">
                <a:solidFill>
                  <a:schemeClr val="tx2"/>
                </a:solidFill>
                <a:ea typeface="Roboto"/>
                <a:cs typeface="Roboto"/>
                <a:sym typeface="Roboto"/>
              </a:rPr>
              <a:t>Divide the result by 12 to arrive at monthly maximum retirement benefit.</a:t>
            </a:r>
          </a:p>
        </p:txBody>
      </p:sp>
      <p:sp>
        <p:nvSpPr>
          <p:cNvPr id="11" name="Google Shape;1475;p43">
            <a:extLst>
              <a:ext uri="{FF2B5EF4-FFF2-40B4-BE49-F238E27FC236}">
                <a16:creationId xmlns:a16="http://schemas.microsoft.com/office/drawing/2014/main" id="{3A493FA8-A115-FA13-9B4A-EC211D95C71C}"/>
              </a:ext>
            </a:extLst>
          </p:cNvPr>
          <p:cNvSpPr/>
          <p:nvPr/>
        </p:nvSpPr>
        <p:spPr>
          <a:xfrm>
            <a:off x="2051024" y="1825428"/>
            <a:ext cx="2148533" cy="602670"/>
          </a:xfrm>
          <a:prstGeom prst="roundRect">
            <a:avLst>
              <a:gd name="adj" fmla="val 16667"/>
            </a:avLst>
          </a:prstGeom>
          <a:solidFill>
            <a:schemeClr val="tx1"/>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2400" b="1" dirty="0">
                <a:solidFill>
                  <a:srgbClr val="FFFFFF"/>
                </a:solidFill>
                <a:latin typeface="Times New Roman" panose="02020603050405020304" pitchFamily="18" charset="0"/>
                <a:ea typeface="Fira Sans Extra Condensed Medium"/>
                <a:cs typeface="Times New Roman" panose="02020603050405020304" pitchFamily="18" charset="0"/>
                <a:sym typeface="Fira Sans Extra Condensed Medium"/>
              </a:rPr>
              <a:t>Step 1</a:t>
            </a:r>
            <a:endParaRPr sz="2400" b="1" dirty="0">
              <a:solidFill>
                <a:srgbClr val="FFFFFF"/>
              </a:solidFill>
              <a:latin typeface="Times New Roman" panose="02020603050405020304" pitchFamily="18" charset="0"/>
              <a:cs typeface="Times New Roman" panose="02020603050405020304" pitchFamily="18" charset="0"/>
            </a:endParaRPr>
          </a:p>
        </p:txBody>
      </p:sp>
      <p:cxnSp>
        <p:nvCxnSpPr>
          <p:cNvPr id="16" name="Google Shape;1474;p43">
            <a:extLst>
              <a:ext uri="{FF2B5EF4-FFF2-40B4-BE49-F238E27FC236}">
                <a16:creationId xmlns:a16="http://schemas.microsoft.com/office/drawing/2014/main" id="{CED3B94E-B49B-7718-EE28-D02A3F611152}"/>
              </a:ext>
            </a:extLst>
          </p:cNvPr>
          <p:cNvCxnSpPr>
            <a:cxnSpLocks/>
            <a:endCxn id="12" idx="0"/>
          </p:cNvCxnSpPr>
          <p:nvPr/>
        </p:nvCxnSpPr>
        <p:spPr>
          <a:xfrm flipH="1">
            <a:off x="3125289" y="2059736"/>
            <a:ext cx="2" cy="1190703"/>
          </a:xfrm>
          <a:prstGeom prst="straightConnector1">
            <a:avLst/>
          </a:prstGeom>
          <a:noFill/>
          <a:ln w="9525" cap="flat" cmpd="sng">
            <a:solidFill>
              <a:schemeClr val="tx1"/>
            </a:solidFill>
            <a:prstDash val="solid"/>
            <a:round/>
            <a:headEnd type="none" w="med" len="med"/>
            <a:tailEnd type="none" w="med" len="med"/>
          </a:ln>
        </p:spPr>
      </p:cxnSp>
      <p:sp>
        <p:nvSpPr>
          <p:cNvPr id="13" name="Google Shape;1482;p43">
            <a:extLst>
              <a:ext uri="{FF2B5EF4-FFF2-40B4-BE49-F238E27FC236}">
                <a16:creationId xmlns:a16="http://schemas.microsoft.com/office/drawing/2014/main" id="{0A2A3F36-59FC-9AA0-F720-D9885DBFF6AB}"/>
              </a:ext>
            </a:extLst>
          </p:cNvPr>
          <p:cNvSpPr/>
          <p:nvPr/>
        </p:nvSpPr>
        <p:spPr>
          <a:xfrm>
            <a:off x="7992446" y="1825428"/>
            <a:ext cx="2148533" cy="602670"/>
          </a:xfrm>
          <a:prstGeom prst="roundRect">
            <a:avLst>
              <a:gd name="adj" fmla="val 16667"/>
            </a:avLst>
          </a:prstGeom>
          <a:solidFill>
            <a:srgbClr val="A0B810"/>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2400" b="1" dirty="0">
                <a:solidFill>
                  <a:srgbClr val="FFFFFF"/>
                </a:solidFill>
                <a:latin typeface="Times New Roman" panose="02020603050405020304" pitchFamily="18" charset="0"/>
                <a:ea typeface="Fira Sans Extra Condensed Medium"/>
                <a:cs typeface="Times New Roman" panose="02020603050405020304" pitchFamily="18" charset="0"/>
                <a:sym typeface="Fira Sans Extra Condensed Medium"/>
              </a:rPr>
              <a:t>Step 3</a:t>
            </a:r>
            <a:endParaRPr sz="2400" b="1" dirty="0">
              <a:solidFill>
                <a:srgbClr val="FFFFFF"/>
              </a:solidFill>
              <a:latin typeface="Times New Roman" panose="02020603050405020304" pitchFamily="18" charset="0"/>
              <a:cs typeface="Times New Roman" panose="02020603050405020304" pitchFamily="18" charset="0"/>
            </a:endParaRPr>
          </a:p>
        </p:txBody>
      </p:sp>
      <p:cxnSp>
        <p:nvCxnSpPr>
          <p:cNvPr id="17" name="Google Shape;1481;p43">
            <a:extLst>
              <a:ext uri="{FF2B5EF4-FFF2-40B4-BE49-F238E27FC236}">
                <a16:creationId xmlns:a16="http://schemas.microsoft.com/office/drawing/2014/main" id="{E9BE4E9D-2857-DA86-3A68-D81123C40914}"/>
              </a:ext>
            </a:extLst>
          </p:cNvPr>
          <p:cNvCxnSpPr>
            <a:cxnSpLocks/>
            <a:endCxn id="14" idx="0"/>
          </p:cNvCxnSpPr>
          <p:nvPr/>
        </p:nvCxnSpPr>
        <p:spPr>
          <a:xfrm flipH="1">
            <a:off x="9066711" y="2347316"/>
            <a:ext cx="1" cy="903123"/>
          </a:xfrm>
          <a:prstGeom prst="straightConnector1">
            <a:avLst/>
          </a:prstGeom>
          <a:noFill/>
          <a:ln w="9525" cap="flat" cmpd="sng">
            <a:solidFill>
              <a:srgbClr val="A0B810"/>
            </a:solidFill>
            <a:prstDash val="solid"/>
            <a:round/>
            <a:headEnd type="none" w="med" len="med"/>
            <a:tailEnd type="none" w="med" len="med"/>
          </a:ln>
        </p:spPr>
      </p:cxnSp>
      <p:cxnSp>
        <p:nvCxnSpPr>
          <p:cNvPr id="18" name="Google Shape;1485;p43">
            <a:extLst>
              <a:ext uri="{FF2B5EF4-FFF2-40B4-BE49-F238E27FC236}">
                <a16:creationId xmlns:a16="http://schemas.microsoft.com/office/drawing/2014/main" id="{2DFEB730-9F80-130A-E60B-3DD9C606E1F2}"/>
              </a:ext>
            </a:extLst>
          </p:cNvPr>
          <p:cNvCxnSpPr>
            <a:cxnSpLocks/>
            <a:endCxn id="20" idx="0"/>
          </p:cNvCxnSpPr>
          <p:nvPr/>
        </p:nvCxnSpPr>
        <p:spPr>
          <a:xfrm>
            <a:off x="6095905" y="2204504"/>
            <a:ext cx="95" cy="1045935"/>
          </a:xfrm>
          <a:prstGeom prst="straightConnector1">
            <a:avLst/>
          </a:prstGeom>
          <a:noFill/>
          <a:ln w="9525" cap="flat" cmpd="sng">
            <a:solidFill>
              <a:schemeClr val="tx2"/>
            </a:solidFill>
            <a:prstDash val="solid"/>
            <a:round/>
            <a:headEnd type="none" w="med" len="med"/>
            <a:tailEnd type="none" w="med" len="med"/>
          </a:ln>
        </p:spPr>
      </p:cxnSp>
      <p:sp>
        <p:nvSpPr>
          <p:cNvPr id="19" name="Google Shape;1486;p43">
            <a:extLst>
              <a:ext uri="{FF2B5EF4-FFF2-40B4-BE49-F238E27FC236}">
                <a16:creationId xmlns:a16="http://schemas.microsoft.com/office/drawing/2014/main" id="{FBA21DAE-A404-6E01-32BE-D9F6D0B88A25}"/>
              </a:ext>
            </a:extLst>
          </p:cNvPr>
          <p:cNvSpPr/>
          <p:nvPr/>
        </p:nvSpPr>
        <p:spPr>
          <a:xfrm>
            <a:off x="5021638" y="1825428"/>
            <a:ext cx="2148534" cy="602670"/>
          </a:xfrm>
          <a:prstGeom prst="roundRect">
            <a:avLst>
              <a:gd name="adj" fmla="val 16667"/>
            </a:avLst>
          </a:prstGeom>
          <a:solidFill>
            <a:schemeClr val="tx2"/>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2400" b="1" dirty="0">
                <a:solidFill>
                  <a:srgbClr val="FFFFFF"/>
                </a:solidFill>
                <a:latin typeface="Times New Roman" panose="02020603050405020304" pitchFamily="18" charset="0"/>
                <a:ea typeface="Fira Sans Extra Condensed Medium"/>
                <a:cs typeface="Times New Roman" panose="02020603050405020304" pitchFamily="18" charset="0"/>
                <a:sym typeface="Fira Sans Extra Condensed Medium"/>
              </a:rPr>
              <a:t>Step 2</a:t>
            </a:r>
            <a:endParaRPr sz="2400" b="1" dirty="0">
              <a:solidFill>
                <a:srgbClr val="FFFFFF"/>
              </a:solidFill>
              <a:latin typeface="Times New Roman" panose="02020603050405020304" pitchFamily="18" charset="0"/>
              <a:cs typeface="Times New Roman" panose="02020603050405020304" pitchFamily="18" charset="0"/>
            </a:endParaRPr>
          </a:p>
        </p:txBody>
      </p:sp>
      <p:sp>
        <p:nvSpPr>
          <p:cNvPr id="20" name="Google Shape;1487;p43">
            <a:extLst>
              <a:ext uri="{FF2B5EF4-FFF2-40B4-BE49-F238E27FC236}">
                <a16:creationId xmlns:a16="http://schemas.microsoft.com/office/drawing/2014/main" id="{D8489726-DC1A-0DC0-5C7B-8FA2F8BC2D54}"/>
              </a:ext>
            </a:extLst>
          </p:cNvPr>
          <p:cNvSpPr txBox="1"/>
          <p:nvPr/>
        </p:nvSpPr>
        <p:spPr>
          <a:xfrm>
            <a:off x="4953084" y="3250439"/>
            <a:ext cx="2285831" cy="13152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2000" dirty="0">
                <a:solidFill>
                  <a:schemeClr val="tx2"/>
                </a:solidFill>
                <a:ea typeface="Roboto"/>
                <a:cs typeface="Roboto"/>
                <a:sym typeface="Roboto"/>
              </a:rPr>
              <a:t>Multiply the result by years of service credit.</a:t>
            </a:r>
          </a:p>
        </p:txBody>
      </p:sp>
    </p:spTree>
    <p:extLst>
      <p:ext uri="{BB962C8B-B14F-4D97-AF65-F5344CB8AC3E}">
        <p14:creationId xmlns:p14="http://schemas.microsoft.com/office/powerpoint/2010/main" val="3968392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altLang="en-US" dirty="0"/>
              <a:t>Class Three SCRS, PORS Option A example</a:t>
            </a:r>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7</a:t>
            </a:fld>
            <a:endParaRPr lang="en-US" dirty="0"/>
          </a:p>
        </p:txBody>
      </p:sp>
      <p:sp>
        <p:nvSpPr>
          <p:cNvPr id="6" name="Content Placeholder 5">
            <a:extLst>
              <a:ext uri="{FF2B5EF4-FFF2-40B4-BE49-F238E27FC236}">
                <a16:creationId xmlns:a16="http://schemas.microsoft.com/office/drawing/2014/main" id="{56A69BCA-0A9B-3E80-2344-BC60E382F65E}"/>
              </a:ext>
            </a:extLst>
          </p:cNvPr>
          <p:cNvSpPr>
            <a:spLocks noGrp="1"/>
          </p:cNvSpPr>
          <p:nvPr>
            <p:ph sz="half" idx="2"/>
          </p:nvPr>
        </p:nvSpPr>
        <p:spPr/>
        <p:txBody>
          <a:bodyPr>
            <a:normAutofit/>
          </a:bodyPr>
          <a:lstStyle/>
          <a:p>
            <a:pPr eaLnBrk="1" hangingPunct="1">
              <a:lnSpc>
                <a:spcPct val="100000"/>
              </a:lnSpc>
              <a:spcBef>
                <a:spcPct val="0"/>
              </a:spcBef>
            </a:pPr>
            <a:r>
              <a:rPr lang="en-US" altLang="en-US" sz="2000" dirty="0">
                <a:solidFill>
                  <a:schemeClr val="tx2"/>
                </a:solidFill>
              </a:rPr>
              <a:t>Early retirement reductions will apply to SCRS members who retire before reaching eligibility for an unreduced benefit.</a:t>
            </a:r>
          </a:p>
          <a:p>
            <a:pPr eaLnBrk="1" hangingPunct="1">
              <a:lnSpc>
                <a:spcPct val="100000"/>
              </a:lnSpc>
              <a:spcBef>
                <a:spcPct val="0"/>
              </a:spcBef>
            </a:pPr>
            <a:r>
              <a:rPr lang="en-US" altLang="en-US" sz="2000" dirty="0">
                <a:solidFill>
                  <a:schemeClr val="tx2"/>
                </a:solidFill>
              </a:rPr>
              <a:t>Reduction factors will apply to members who select a joint retiree/survivor payment option.</a:t>
            </a:r>
          </a:p>
        </p:txBody>
      </p:sp>
      <p:graphicFrame>
        <p:nvGraphicFramePr>
          <p:cNvPr id="5" name="Content Placeholder 6">
            <a:extLst>
              <a:ext uri="{FF2B5EF4-FFF2-40B4-BE49-F238E27FC236}">
                <a16:creationId xmlns:a16="http://schemas.microsoft.com/office/drawing/2014/main" id="{C0C0B0FA-C8F7-9244-10AE-E9985452C00D}"/>
              </a:ext>
            </a:extLst>
          </p:cNvPr>
          <p:cNvGraphicFramePr>
            <a:graphicFrameLocks noGrp="1"/>
          </p:cNvGraphicFramePr>
          <p:nvPr>
            <p:ph sz="half" idx="13"/>
            <p:extLst>
              <p:ext uri="{D42A27DB-BD31-4B8C-83A1-F6EECF244321}">
                <p14:modId xmlns:p14="http://schemas.microsoft.com/office/powerpoint/2010/main" val="3611820359"/>
              </p:ext>
            </p:extLst>
          </p:nvPr>
        </p:nvGraphicFramePr>
        <p:xfrm>
          <a:off x="609600" y="2500313"/>
          <a:ext cx="4663440" cy="3200400"/>
        </p:xfrm>
        <a:graphic>
          <a:graphicData uri="http://schemas.openxmlformats.org/drawingml/2006/table">
            <a:tbl>
              <a:tblPr firstRow="1" firstCol="1" bandRow="1">
                <a:tableStyleId>{5940675A-B579-460E-94D1-54222C63F5DA}</a:tableStyleId>
              </a:tblPr>
              <a:tblGrid>
                <a:gridCol w="1188720">
                  <a:extLst>
                    <a:ext uri="{9D8B030D-6E8A-4147-A177-3AD203B41FA5}">
                      <a16:colId xmlns:a16="http://schemas.microsoft.com/office/drawing/2014/main" val="20000"/>
                    </a:ext>
                  </a:extLst>
                </a:gridCol>
                <a:gridCol w="210312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5"/>
                    </a:ext>
                  </a:extLst>
                </a:gridCol>
              </a:tblGrid>
              <a:tr h="457200">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400" b="1" i="0" dirty="0">
                          <a:solidFill>
                            <a:schemeClr val="tx2"/>
                          </a:solidFill>
                          <a:latin typeface="Times New Roman" panose="02020603050405020304" pitchFamily="18" charset="0"/>
                          <a:cs typeface="Times New Roman" panose="02020603050405020304" pitchFamily="18" charset="0"/>
                        </a:rPr>
                        <a:t>AFC = $30,000</a:t>
                      </a:r>
                    </a:p>
                  </a:txBody>
                  <a:tcPr marL="68584" marR="68584"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A0B81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400" b="1" i="0" dirty="0">
                          <a:solidFill>
                            <a:schemeClr val="tx2"/>
                          </a:solidFill>
                          <a:latin typeface="Times New Roman" panose="02020603050405020304" pitchFamily="18" charset="0"/>
                          <a:cs typeface="Times New Roman" panose="02020603050405020304" pitchFamily="18" charset="0"/>
                        </a:rPr>
                        <a:t>AFC = $30,000</a:t>
                      </a: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57200">
                <a:tc>
                  <a:txBody>
                    <a:bodyPr/>
                    <a:lstStyle/>
                    <a:p>
                      <a:pPr marL="0" marR="0" algn="l">
                        <a:lnSpc>
                          <a:spcPct val="107000"/>
                        </a:lnSpc>
                        <a:spcBef>
                          <a:spcPts val="0"/>
                        </a:spcBef>
                        <a:spcAft>
                          <a:spcPts val="0"/>
                        </a:spcAft>
                      </a:pPr>
                      <a:r>
                        <a:rPr lang="en-US" sz="2000" b="1" dirty="0">
                          <a:solidFill>
                            <a:schemeClr val="tx2"/>
                          </a:solidFill>
                          <a:effectLst/>
                        </a:rPr>
                        <a:t>SCRS</a:t>
                      </a: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rgbClr val="A0B81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$30,000 × 1.82%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rgbClr val="A0B81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$546.00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solidFill>
                        <a:srgbClr val="A0B81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$546 × 30 years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$16,380.00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$16,380 </a:t>
                      </a:r>
                      <a:r>
                        <a:rPr lang="en-US" sz="2000" baseline="0" dirty="0">
                          <a:solidFill>
                            <a:schemeClr val="tx2"/>
                          </a:solidFill>
                        </a:rPr>
                        <a:t>÷ 12 =</a:t>
                      </a:r>
                      <a:endParaRPr lang="en-US" sz="2000" dirty="0">
                        <a:solidFill>
                          <a:schemeClr val="tx2"/>
                        </a:solidFill>
                      </a:endParaRP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b="1" dirty="0">
                          <a:solidFill>
                            <a:schemeClr val="tx2"/>
                          </a:solidFill>
                        </a:rPr>
                        <a:t>$1,365.00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56553434"/>
                  </a:ext>
                </a:extLst>
              </a:tr>
              <a:tr h="457200">
                <a:tc>
                  <a:txBody>
                    <a:bodyPr/>
                    <a:lstStyle/>
                    <a:p>
                      <a:pPr marL="0" marR="0" algn="l">
                        <a:lnSpc>
                          <a:spcPct val="107000"/>
                        </a:lnSpc>
                        <a:spcBef>
                          <a:spcPts val="0"/>
                        </a:spcBef>
                        <a:spcAft>
                          <a:spcPts val="0"/>
                        </a:spcAft>
                      </a:pPr>
                      <a:r>
                        <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PORS</a:t>
                      </a: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$30,000 × 2.14%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$642.00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41807887"/>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$642 × 27 years</a:t>
                      </a:r>
                      <a:r>
                        <a:rPr lang="en-US" sz="2000" baseline="0" dirty="0">
                          <a:solidFill>
                            <a:schemeClr val="tx2"/>
                          </a:solidFill>
                        </a:rPr>
                        <a:t> =</a:t>
                      </a:r>
                      <a:endParaRPr lang="en-US" sz="2000" dirty="0">
                        <a:solidFill>
                          <a:schemeClr val="tx2"/>
                        </a:solidFill>
                      </a:endParaRP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$17,334.00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28726059"/>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$17,334 </a:t>
                      </a:r>
                      <a:r>
                        <a:rPr lang="en-US" sz="2000" baseline="0" dirty="0">
                          <a:solidFill>
                            <a:schemeClr val="tx2"/>
                          </a:solidFill>
                        </a:rPr>
                        <a:t>÷</a:t>
                      </a:r>
                      <a:r>
                        <a:rPr lang="en-US" sz="2000" dirty="0">
                          <a:solidFill>
                            <a:schemeClr val="tx2"/>
                          </a:solidFill>
                        </a:rPr>
                        <a:t> 12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b="1" dirty="0">
                          <a:solidFill>
                            <a:schemeClr val="tx2"/>
                          </a:solidFill>
                        </a:rPr>
                        <a:t>$1,444.50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21094675"/>
                  </a:ext>
                </a:extLst>
              </a:tr>
            </a:tbl>
          </a:graphicData>
        </a:graphic>
      </p:graphicFrame>
    </p:spTree>
    <p:extLst>
      <p:ext uri="{BB962C8B-B14F-4D97-AF65-F5344CB8AC3E}">
        <p14:creationId xmlns:p14="http://schemas.microsoft.com/office/powerpoint/2010/main" val="6841294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Content Placeholder 2">
            <a:extLst>
              <a:ext uri="{FF2B5EF4-FFF2-40B4-BE49-F238E27FC236}">
                <a16:creationId xmlns:a16="http://schemas.microsoft.com/office/drawing/2014/main" id="{4BB67B1A-48E9-476F-A52A-FBAF900384E5}"/>
              </a:ext>
            </a:extLst>
          </p:cNvPr>
          <p:cNvSpPr>
            <a:spLocks noGrp="1" noChangeArrowheads="1"/>
          </p:cNvSpPr>
          <p:nvPr>
            <p:ph sz="half" idx="1"/>
          </p:nvPr>
        </p:nvSpPr>
        <p:spPr/>
        <p:txBody>
          <a:bodyPr>
            <a:normAutofit/>
          </a:bodyPr>
          <a:lstStyle/>
          <a:p>
            <a:pPr lvl="0"/>
            <a:r>
              <a:rPr lang="en-US" dirty="0"/>
              <a:t>State ORP does not have retirement eligibility requirements like SCRS or PORS.</a:t>
            </a:r>
          </a:p>
          <a:p>
            <a:pPr lvl="1"/>
            <a:r>
              <a:rPr lang="en-US" dirty="0"/>
              <a:t>Can request a distribution of your account balance from your service provider either at termination of all covered employment or after age 59½.</a:t>
            </a:r>
          </a:p>
          <a:p>
            <a:pPr lvl="1"/>
            <a:r>
              <a:rPr lang="en-US" dirty="0"/>
              <a:t>May leave your funds in your State ORP account until you elect to receive them.</a:t>
            </a:r>
          </a:p>
        </p:txBody>
      </p:sp>
      <p:sp>
        <p:nvSpPr>
          <p:cNvPr id="14" name="Content Placeholder 13">
            <a:extLst>
              <a:ext uri="{FF2B5EF4-FFF2-40B4-BE49-F238E27FC236}">
                <a16:creationId xmlns:a16="http://schemas.microsoft.com/office/drawing/2014/main" id="{59F20F0F-6A33-010F-319E-91F1F9A3823C}"/>
              </a:ext>
            </a:extLst>
          </p:cNvPr>
          <p:cNvSpPr>
            <a:spLocks noGrp="1"/>
          </p:cNvSpPr>
          <p:nvPr>
            <p:ph sz="half" idx="2"/>
          </p:nvPr>
        </p:nvSpPr>
        <p:spPr/>
        <p:txBody>
          <a:bodyPr/>
          <a:lstStyle/>
          <a:p>
            <a:r>
              <a:rPr lang="en-US" dirty="0"/>
              <a:t>May leave funds in your account until required by IRS rules to take a distribution.</a:t>
            </a:r>
          </a:p>
          <a:p>
            <a:r>
              <a:rPr lang="en-US" dirty="0"/>
              <a:t>Can generally roll over into eligible retirement savings account.</a:t>
            </a:r>
          </a:p>
        </p:txBody>
      </p:sp>
      <p:sp>
        <p:nvSpPr>
          <p:cNvPr id="48130" name="Title 1">
            <a:extLst>
              <a:ext uri="{FF2B5EF4-FFF2-40B4-BE49-F238E27FC236}">
                <a16:creationId xmlns:a16="http://schemas.microsoft.com/office/drawing/2014/main" id="{606C1074-2FAE-4827-ACC3-9914C7B141B9}"/>
              </a:ext>
            </a:extLst>
          </p:cNvPr>
          <p:cNvSpPr>
            <a:spLocks noGrp="1" noChangeArrowheads="1"/>
          </p:cNvSpPr>
          <p:nvPr>
            <p:ph type="title"/>
          </p:nvPr>
        </p:nvSpPr>
        <p:spPr/>
        <p:txBody>
          <a:bodyPr/>
          <a:lstStyle/>
          <a:p>
            <a:r>
              <a:rPr lang="en-US" altLang="en-US" dirty="0"/>
              <a:t>State ORP benefit</a:t>
            </a:r>
          </a:p>
        </p:txBody>
      </p:sp>
      <p:sp>
        <p:nvSpPr>
          <p:cNvPr id="48132" name="Slide Number Placeholder 3">
            <a:extLst>
              <a:ext uri="{FF2B5EF4-FFF2-40B4-BE49-F238E27FC236}">
                <a16:creationId xmlns:a16="http://schemas.microsoft.com/office/drawing/2014/main" id="{B6FA730B-CF4B-47E1-9B0D-0237EEAC01B2}"/>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fld id="{1BD61B08-67AC-48EB-BE29-A3D0FABE24CA}" type="slidenum">
              <a:rPr lang="en-US" smtClean="0"/>
              <a:pPr/>
              <a:t>8</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2000" advTm="40955"/>
    </mc:Choice>
    <mc:Fallback xmlns="">
      <p:transition spd="slow" advTm="40955"/>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BCAFFF-9323-CEDE-3F82-3C73C88C7FEA}"/>
              </a:ext>
            </a:extLst>
          </p:cNvPr>
          <p:cNvSpPr>
            <a:spLocks noGrp="1"/>
          </p:cNvSpPr>
          <p:nvPr>
            <p:ph type="sldNum" sz="quarter" idx="12"/>
          </p:nvPr>
        </p:nvSpPr>
        <p:spPr/>
        <p:txBody>
          <a:bodyPr/>
          <a:lstStyle/>
          <a:p>
            <a:fld id="{28024367-D536-4F59-B2ED-0E7825EDA9AF}" type="slidenum">
              <a:rPr lang="en-US" smtClean="0"/>
              <a:pPr/>
              <a:t>9</a:t>
            </a:fld>
            <a:endParaRPr lang="en-US" dirty="0"/>
          </a:p>
        </p:txBody>
      </p:sp>
    </p:spTree>
    <p:extLst>
      <p:ext uri="{BB962C8B-B14F-4D97-AF65-F5344CB8AC3E}">
        <p14:creationId xmlns:p14="http://schemas.microsoft.com/office/powerpoint/2010/main" val="10611876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7.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41&quot;/&gt;&lt;lineCharCount val=&quot;68&quot;/&gt;&lt;/TableIndex&gt;&lt;/ShapeTextInfo&gt;"/>
  <p:tag name="HTML_SHAPEINFO" val="&lt;ThreeDShapeInfo&gt;&lt;uuid val=&quot;{36D5B537-5CF7-4BA6-882A-E368ED136783}&quot;/&gt;&lt;isInvalidForFieldText val=&quot;0&quot;/&gt;&lt;Image&gt;&lt;filename val=&quot;C:\Users\rscald\AppData\Local\Temp\CP149283483656Session\CPTrustFolder149283483671\PPTImport149283696140\data\asimages\{36D5B537-5CF7-4BA6-882A-E368ED136783}_23.png&quot;/&gt;&lt;left val=&quot;47&quot;/&gt;&lt;top val=&quot;675&quot;/&gt;&lt;width val=&quot;804&quot;/&gt;&lt;height val=&quot;46&quot;/&gt;&lt;hasText val=&quot;1&quot;/&gt;&lt;/Image&gt;&lt;/ThreeDShapeInfo&gt;"/>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26300</TotalTime>
  <Words>552</Words>
  <Application>Microsoft Office PowerPoint</Application>
  <PresentationFormat>Widescreen</PresentationFormat>
  <Paragraphs>76</Paragraphs>
  <Slides>9</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Calibri Light</vt:lpstr>
      <vt:lpstr>Roboto</vt:lpstr>
      <vt:lpstr>Times New Roman</vt:lpstr>
      <vt:lpstr>Tw Cen MT Condensed</vt:lpstr>
      <vt:lpstr>2_Office Theme</vt:lpstr>
      <vt:lpstr>Service retirement</vt:lpstr>
      <vt:lpstr>Intended audience</vt:lpstr>
      <vt:lpstr>Class Three retirement eligibility</vt:lpstr>
      <vt:lpstr>SCRS, PORS service retirement monthly benefit</vt:lpstr>
      <vt:lpstr>SCRS, PORS Class Three AFC calculation</vt:lpstr>
      <vt:lpstr>Monthly benefit calculation1</vt:lpstr>
      <vt:lpstr>Class Three SCRS, PORS Option A example</vt:lpstr>
      <vt:lpstr>State ORP benefit</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718</cp:revision>
  <cp:lastPrinted>2025-04-21T15:25:12Z</cp:lastPrinted>
  <dcterms:created xsi:type="dcterms:W3CDTF">2019-11-01T12:34:11Z</dcterms:created>
  <dcterms:modified xsi:type="dcterms:W3CDTF">2025-04-21T15:25:28Z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